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64" r:id="rId6"/>
    <p:sldId id="265" r:id="rId7"/>
    <p:sldId id="266" r:id="rId8"/>
    <p:sldId id="267" r:id="rId9"/>
    <p:sldId id="268" r:id="rId10"/>
    <p:sldId id="259" r:id="rId11"/>
    <p:sldId id="260" r:id="rId12"/>
    <p:sldId id="261"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41" autoAdjust="0"/>
    <p:restoredTop sz="94660"/>
  </p:normalViewPr>
  <p:slideViewPr>
    <p:cSldViewPr snapToGrid="0">
      <p:cViewPr varScale="1">
        <p:scale>
          <a:sx n="67" d="100"/>
          <a:sy n="67" d="100"/>
        </p:scale>
        <p:origin x="208" y="1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31774-23C5-437E-8CAD-A0F0C799AA0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A263522E-C8DE-48A3-9C38-C206736022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B7A8EA6A-12DB-42B4-8875-5D2B68D280B7}"/>
              </a:ext>
            </a:extLst>
          </p:cNvPr>
          <p:cNvSpPr>
            <a:spLocks noGrp="1"/>
          </p:cNvSpPr>
          <p:nvPr>
            <p:ph type="dt" sz="half" idx="10"/>
          </p:nvPr>
        </p:nvSpPr>
        <p:spPr/>
        <p:txBody>
          <a:bodyPr/>
          <a:lstStyle/>
          <a:p>
            <a:fld id="{91ECBF1F-DA40-45D9-9739-80D8476D8407}" type="datetimeFigureOut">
              <a:rPr lang="de-DE" smtClean="0"/>
              <a:t>14.09.22</a:t>
            </a:fld>
            <a:endParaRPr lang="de-DE"/>
          </a:p>
        </p:txBody>
      </p:sp>
      <p:sp>
        <p:nvSpPr>
          <p:cNvPr id="5" name="Fußzeilenplatzhalter 4">
            <a:extLst>
              <a:ext uri="{FF2B5EF4-FFF2-40B4-BE49-F238E27FC236}">
                <a16:creationId xmlns:a16="http://schemas.microsoft.com/office/drawing/2014/main" id="{B2FF3EAC-67DB-4D66-A39A-7A4ABB99CCC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763B4A0-91AC-41DC-A08F-CD9406002170}"/>
              </a:ext>
            </a:extLst>
          </p:cNvPr>
          <p:cNvSpPr>
            <a:spLocks noGrp="1"/>
          </p:cNvSpPr>
          <p:nvPr>
            <p:ph type="sldNum" sz="quarter" idx="12"/>
          </p:nvPr>
        </p:nvSpPr>
        <p:spPr/>
        <p:txBody>
          <a:bodyPr/>
          <a:lstStyle/>
          <a:p>
            <a:fld id="{827C8866-3505-4A20-A8B1-17CDF7F6082C}" type="slidenum">
              <a:rPr lang="de-DE" smtClean="0"/>
              <a:t>‹Nr.›</a:t>
            </a:fld>
            <a:endParaRPr lang="de-DE"/>
          </a:p>
        </p:txBody>
      </p:sp>
    </p:spTree>
    <p:extLst>
      <p:ext uri="{BB962C8B-B14F-4D97-AF65-F5344CB8AC3E}">
        <p14:creationId xmlns:p14="http://schemas.microsoft.com/office/powerpoint/2010/main" val="9645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4471EA-9C31-4BE7-916F-7A24B7F392BC}"/>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6E12B78-F3C6-4230-8C06-D52DCFD64CA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694F6A0-5C72-4F26-8C90-110CA2D286F0}"/>
              </a:ext>
            </a:extLst>
          </p:cNvPr>
          <p:cNvSpPr>
            <a:spLocks noGrp="1"/>
          </p:cNvSpPr>
          <p:nvPr>
            <p:ph type="dt" sz="half" idx="10"/>
          </p:nvPr>
        </p:nvSpPr>
        <p:spPr/>
        <p:txBody>
          <a:bodyPr/>
          <a:lstStyle/>
          <a:p>
            <a:fld id="{91ECBF1F-DA40-45D9-9739-80D8476D8407}" type="datetimeFigureOut">
              <a:rPr lang="de-DE" smtClean="0"/>
              <a:t>14.09.22</a:t>
            </a:fld>
            <a:endParaRPr lang="de-DE"/>
          </a:p>
        </p:txBody>
      </p:sp>
      <p:sp>
        <p:nvSpPr>
          <p:cNvPr id="5" name="Fußzeilenplatzhalter 4">
            <a:extLst>
              <a:ext uri="{FF2B5EF4-FFF2-40B4-BE49-F238E27FC236}">
                <a16:creationId xmlns:a16="http://schemas.microsoft.com/office/drawing/2014/main" id="{EA4AFB44-EADB-459A-8FA2-ED5F01C5BBF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938BEC0-6275-4A2A-B373-85D69D3AF9A2}"/>
              </a:ext>
            </a:extLst>
          </p:cNvPr>
          <p:cNvSpPr>
            <a:spLocks noGrp="1"/>
          </p:cNvSpPr>
          <p:nvPr>
            <p:ph type="sldNum" sz="quarter" idx="12"/>
          </p:nvPr>
        </p:nvSpPr>
        <p:spPr/>
        <p:txBody>
          <a:bodyPr/>
          <a:lstStyle/>
          <a:p>
            <a:fld id="{827C8866-3505-4A20-A8B1-17CDF7F6082C}" type="slidenum">
              <a:rPr lang="de-DE" smtClean="0"/>
              <a:t>‹Nr.›</a:t>
            </a:fld>
            <a:endParaRPr lang="de-DE"/>
          </a:p>
        </p:txBody>
      </p:sp>
    </p:spTree>
    <p:extLst>
      <p:ext uri="{BB962C8B-B14F-4D97-AF65-F5344CB8AC3E}">
        <p14:creationId xmlns:p14="http://schemas.microsoft.com/office/powerpoint/2010/main" val="959264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2A6AF031-E7EA-48BF-8D3F-EBBDB2FD3329}"/>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9C3DCB1-35E2-4F83-BF4E-D56A3BA3AE21}"/>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AD442C9-CBAE-45AB-84E5-62196345AE04}"/>
              </a:ext>
            </a:extLst>
          </p:cNvPr>
          <p:cNvSpPr>
            <a:spLocks noGrp="1"/>
          </p:cNvSpPr>
          <p:nvPr>
            <p:ph type="dt" sz="half" idx="10"/>
          </p:nvPr>
        </p:nvSpPr>
        <p:spPr/>
        <p:txBody>
          <a:bodyPr/>
          <a:lstStyle/>
          <a:p>
            <a:fld id="{91ECBF1F-DA40-45D9-9739-80D8476D8407}" type="datetimeFigureOut">
              <a:rPr lang="de-DE" smtClean="0"/>
              <a:t>14.09.22</a:t>
            </a:fld>
            <a:endParaRPr lang="de-DE"/>
          </a:p>
        </p:txBody>
      </p:sp>
      <p:sp>
        <p:nvSpPr>
          <p:cNvPr id="5" name="Fußzeilenplatzhalter 4">
            <a:extLst>
              <a:ext uri="{FF2B5EF4-FFF2-40B4-BE49-F238E27FC236}">
                <a16:creationId xmlns:a16="http://schemas.microsoft.com/office/drawing/2014/main" id="{8A036853-CD6F-427D-A0F4-0A7D14A099A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0BD4E54-0030-4CE7-8A1A-DC582277F0A9}"/>
              </a:ext>
            </a:extLst>
          </p:cNvPr>
          <p:cNvSpPr>
            <a:spLocks noGrp="1"/>
          </p:cNvSpPr>
          <p:nvPr>
            <p:ph type="sldNum" sz="quarter" idx="12"/>
          </p:nvPr>
        </p:nvSpPr>
        <p:spPr/>
        <p:txBody>
          <a:bodyPr/>
          <a:lstStyle/>
          <a:p>
            <a:fld id="{827C8866-3505-4A20-A8B1-17CDF7F6082C}" type="slidenum">
              <a:rPr lang="de-DE" smtClean="0"/>
              <a:t>‹Nr.›</a:t>
            </a:fld>
            <a:endParaRPr lang="de-DE"/>
          </a:p>
        </p:txBody>
      </p:sp>
    </p:spTree>
    <p:extLst>
      <p:ext uri="{BB962C8B-B14F-4D97-AF65-F5344CB8AC3E}">
        <p14:creationId xmlns:p14="http://schemas.microsoft.com/office/powerpoint/2010/main" val="191812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CCAA5-D6A3-49CA-A2F1-0EF75C16E9F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9AFC000-1AE5-4456-92DF-14C6B909CEF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7DDE80C-2539-4DD5-A220-5B2D2F4E7B58}"/>
              </a:ext>
            </a:extLst>
          </p:cNvPr>
          <p:cNvSpPr>
            <a:spLocks noGrp="1"/>
          </p:cNvSpPr>
          <p:nvPr>
            <p:ph type="dt" sz="half" idx="10"/>
          </p:nvPr>
        </p:nvSpPr>
        <p:spPr/>
        <p:txBody>
          <a:bodyPr/>
          <a:lstStyle/>
          <a:p>
            <a:fld id="{91ECBF1F-DA40-45D9-9739-80D8476D8407}" type="datetimeFigureOut">
              <a:rPr lang="de-DE" smtClean="0"/>
              <a:t>14.09.22</a:t>
            </a:fld>
            <a:endParaRPr lang="de-DE"/>
          </a:p>
        </p:txBody>
      </p:sp>
      <p:sp>
        <p:nvSpPr>
          <p:cNvPr id="5" name="Fußzeilenplatzhalter 4">
            <a:extLst>
              <a:ext uri="{FF2B5EF4-FFF2-40B4-BE49-F238E27FC236}">
                <a16:creationId xmlns:a16="http://schemas.microsoft.com/office/drawing/2014/main" id="{EF54C808-F52E-48DF-A3EB-95F68E8EE59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D3A4D77-DA5A-4A11-853A-0015678FE510}"/>
              </a:ext>
            </a:extLst>
          </p:cNvPr>
          <p:cNvSpPr>
            <a:spLocks noGrp="1"/>
          </p:cNvSpPr>
          <p:nvPr>
            <p:ph type="sldNum" sz="quarter" idx="12"/>
          </p:nvPr>
        </p:nvSpPr>
        <p:spPr/>
        <p:txBody>
          <a:bodyPr/>
          <a:lstStyle/>
          <a:p>
            <a:fld id="{827C8866-3505-4A20-A8B1-17CDF7F6082C}" type="slidenum">
              <a:rPr lang="de-DE" smtClean="0"/>
              <a:t>‹Nr.›</a:t>
            </a:fld>
            <a:endParaRPr lang="de-DE"/>
          </a:p>
        </p:txBody>
      </p:sp>
    </p:spTree>
    <p:extLst>
      <p:ext uri="{BB962C8B-B14F-4D97-AF65-F5344CB8AC3E}">
        <p14:creationId xmlns:p14="http://schemas.microsoft.com/office/powerpoint/2010/main" val="2676691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F3C7FF-C4FC-4AB2-A480-C41DCFA242C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9D3C0A61-DF7C-4815-A64B-EE694BE043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D2BDE4A-7F79-4FC7-8A03-0300E1C44EE8}"/>
              </a:ext>
            </a:extLst>
          </p:cNvPr>
          <p:cNvSpPr>
            <a:spLocks noGrp="1"/>
          </p:cNvSpPr>
          <p:nvPr>
            <p:ph type="dt" sz="half" idx="10"/>
          </p:nvPr>
        </p:nvSpPr>
        <p:spPr/>
        <p:txBody>
          <a:bodyPr/>
          <a:lstStyle/>
          <a:p>
            <a:fld id="{91ECBF1F-DA40-45D9-9739-80D8476D8407}" type="datetimeFigureOut">
              <a:rPr lang="de-DE" smtClean="0"/>
              <a:t>14.09.22</a:t>
            </a:fld>
            <a:endParaRPr lang="de-DE"/>
          </a:p>
        </p:txBody>
      </p:sp>
      <p:sp>
        <p:nvSpPr>
          <p:cNvPr id="5" name="Fußzeilenplatzhalter 4">
            <a:extLst>
              <a:ext uri="{FF2B5EF4-FFF2-40B4-BE49-F238E27FC236}">
                <a16:creationId xmlns:a16="http://schemas.microsoft.com/office/drawing/2014/main" id="{689FC50D-F170-42D3-9F9E-9D4FB4B8BD8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BA087C6-B35C-4792-92C7-3213095D77FE}"/>
              </a:ext>
            </a:extLst>
          </p:cNvPr>
          <p:cNvSpPr>
            <a:spLocks noGrp="1"/>
          </p:cNvSpPr>
          <p:nvPr>
            <p:ph type="sldNum" sz="quarter" idx="12"/>
          </p:nvPr>
        </p:nvSpPr>
        <p:spPr/>
        <p:txBody>
          <a:bodyPr/>
          <a:lstStyle/>
          <a:p>
            <a:fld id="{827C8866-3505-4A20-A8B1-17CDF7F6082C}" type="slidenum">
              <a:rPr lang="de-DE" smtClean="0"/>
              <a:t>‹Nr.›</a:t>
            </a:fld>
            <a:endParaRPr lang="de-DE"/>
          </a:p>
        </p:txBody>
      </p:sp>
    </p:spTree>
    <p:extLst>
      <p:ext uri="{BB962C8B-B14F-4D97-AF65-F5344CB8AC3E}">
        <p14:creationId xmlns:p14="http://schemas.microsoft.com/office/powerpoint/2010/main" val="3519055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0E9628-3358-4957-912C-EE559310812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CD3E4AA-D478-4536-99D6-FCE0846F5B2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6DA4EE2-52A2-4A0D-967D-11A5B5EE9003}"/>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B8E8252-BC0D-4E71-A270-457BA836CEF6}"/>
              </a:ext>
            </a:extLst>
          </p:cNvPr>
          <p:cNvSpPr>
            <a:spLocks noGrp="1"/>
          </p:cNvSpPr>
          <p:nvPr>
            <p:ph type="dt" sz="half" idx="10"/>
          </p:nvPr>
        </p:nvSpPr>
        <p:spPr/>
        <p:txBody>
          <a:bodyPr/>
          <a:lstStyle/>
          <a:p>
            <a:fld id="{91ECBF1F-DA40-45D9-9739-80D8476D8407}" type="datetimeFigureOut">
              <a:rPr lang="de-DE" smtClean="0"/>
              <a:t>14.09.22</a:t>
            </a:fld>
            <a:endParaRPr lang="de-DE"/>
          </a:p>
        </p:txBody>
      </p:sp>
      <p:sp>
        <p:nvSpPr>
          <p:cNvPr id="6" name="Fußzeilenplatzhalter 5">
            <a:extLst>
              <a:ext uri="{FF2B5EF4-FFF2-40B4-BE49-F238E27FC236}">
                <a16:creationId xmlns:a16="http://schemas.microsoft.com/office/drawing/2014/main" id="{646BF9D5-84DB-49F2-B502-843B221E380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218D1BE-F02F-495E-AA93-9D60BC3E7838}"/>
              </a:ext>
            </a:extLst>
          </p:cNvPr>
          <p:cNvSpPr>
            <a:spLocks noGrp="1"/>
          </p:cNvSpPr>
          <p:nvPr>
            <p:ph type="sldNum" sz="quarter" idx="12"/>
          </p:nvPr>
        </p:nvSpPr>
        <p:spPr/>
        <p:txBody>
          <a:bodyPr/>
          <a:lstStyle/>
          <a:p>
            <a:fld id="{827C8866-3505-4A20-A8B1-17CDF7F6082C}" type="slidenum">
              <a:rPr lang="de-DE" smtClean="0"/>
              <a:t>‹Nr.›</a:t>
            </a:fld>
            <a:endParaRPr lang="de-DE"/>
          </a:p>
        </p:txBody>
      </p:sp>
    </p:spTree>
    <p:extLst>
      <p:ext uri="{BB962C8B-B14F-4D97-AF65-F5344CB8AC3E}">
        <p14:creationId xmlns:p14="http://schemas.microsoft.com/office/powerpoint/2010/main" val="3897740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106D9D-8EC8-4706-B713-9BA1AFD9013E}"/>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F8D91463-0E9C-49D9-B0D9-C4DC9A2704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A654FC9-8164-48FA-AA35-948B448EF5D1}"/>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3426CBE6-8700-4AF8-B6CD-E2443A7EB9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C309DE8E-CEE6-48A2-BC5F-806EF0BFDFB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13A10442-A84A-4C1F-A163-AD302D89BBE3}"/>
              </a:ext>
            </a:extLst>
          </p:cNvPr>
          <p:cNvSpPr>
            <a:spLocks noGrp="1"/>
          </p:cNvSpPr>
          <p:nvPr>
            <p:ph type="dt" sz="half" idx="10"/>
          </p:nvPr>
        </p:nvSpPr>
        <p:spPr/>
        <p:txBody>
          <a:bodyPr/>
          <a:lstStyle/>
          <a:p>
            <a:fld id="{91ECBF1F-DA40-45D9-9739-80D8476D8407}" type="datetimeFigureOut">
              <a:rPr lang="de-DE" smtClean="0"/>
              <a:t>14.09.22</a:t>
            </a:fld>
            <a:endParaRPr lang="de-DE"/>
          </a:p>
        </p:txBody>
      </p:sp>
      <p:sp>
        <p:nvSpPr>
          <p:cNvPr id="8" name="Fußzeilenplatzhalter 7">
            <a:extLst>
              <a:ext uri="{FF2B5EF4-FFF2-40B4-BE49-F238E27FC236}">
                <a16:creationId xmlns:a16="http://schemas.microsoft.com/office/drawing/2014/main" id="{23ABD4D1-8B2E-4B8A-AD97-BA9A9444F96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1D7D2EDC-9E06-416D-AA3C-1DD6444AF9F2}"/>
              </a:ext>
            </a:extLst>
          </p:cNvPr>
          <p:cNvSpPr>
            <a:spLocks noGrp="1"/>
          </p:cNvSpPr>
          <p:nvPr>
            <p:ph type="sldNum" sz="quarter" idx="12"/>
          </p:nvPr>
        </p:nvSpPr>
        <p:spPr/>
        <p:txBody>
          <a:bodyPr/>
          <a:lstStyle/>
          <a:p>
            <a:fld id="{827C8866-3505-4A20-A8B1-17CDF7F6082C}" type="slidenum">
              <a:rPr lang="de-DE" smtClean="0"/>
              <a:t>‹Nr.›</a:t>
            </a:fld>
            <a:endParaRPr lang="de-DE"/>
          </a:p>
        </p:txBody>
      </p:sp>
    </p:spTree>
    <p:extLst>
      <p:ext uri="{BB962C8B-B14F-4D97-AF65-F5344CB8AC3E}">
        <p14:creationId xmlns:p14="http://schemas.microsoft.com/office/powerpoint/2010/main" val="1747125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9F4EAE-FEC2-4118-B44F-C8F7C666EDB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1D14D19A-2B31-46CE-956D-052B6ADCD2A4}"/>
              </a:ext>
            </a:extLst>
          </p:cNvPr>
          <p:cNvSpPr>
            <a:spLocks noGrp="1"/>
          </p:cNvSpPr>
          <p:nvPr>
            <p:ph type="dt" sz="half" idx="10"/>
          </p:nvPr>
        </p:nvSpPr>
        <p:spPr/>
        <p:txBody>
          <a:bodyPr/>
          <a:lstStyle/>
          <a:p>
            <a:fld id="{91ECBF1F-DA40-45D9-9739-80D8476D8407}" type="datetimeFigureOut">
              <a:rPr lang="de-DE" smtClean="0"/>
              <a:t>14.09.22</a:t>
            </a:fld>
            <a:endParaRPr lang="de-DE"/>
          </a:p>
        </p:txBody>
      </p:sp>
      <p:sp>
        <p:nvSpPr>
          <p:cNvPr id="4" name="Fußzeilenplatzhalter 3">
            <a:extLst>
              <a:ext uri="{FF2B5EF4-FFF2-40B4-BE49-F238E27FC236}">
                <a16:creationId xmlns:a16="http://schemas.microsoft.com/office/drawing/2014/main" id="{08539C9B-5DA7-4DD8-B821-0D3F21E2A35F}"/>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0A4B6342-7AAA-4936-90DD-1A3A7574777B}"/>
              </a:ext>
            </a:extLst>
          </p:cNvPr>
          <p:cNvSpPr>
            <a:spLocks noGrp="1"/>
          </p:cNvSpPr>
          <p:nvPr>
            <p:ph type="sldNum" sz="quarter" idx="12"/>
          </p:nvPr>
        </p:nvSpPr>
        <p:spPr/>
        <p:txBody>
          <a:bodyPr/>
          <a:lstStyle/>
          <a:p>
            <a:fld id="{827C8866-3505-4A20-A8B1-17CDF7F6082C}" type="slidenum">
              <a:rPr lang="de-DE" smtClean="0"/>
              <a:t>‹Nr.›</a:t>
            </a:fld>
            <a:endParaRPr lang="de-DE"/>
          </a:p>
        </p:txBody>
      </p:sp>
    </p:spTree>
    <p:extLst>
      <p:ext uri="{BB962C8B-B14F-4D97-AF65-F5344CB8AC3E}">
        <p14:creationId xmlns:p14="http://schemas.microsoft.com/office/powerpoint/2010/main" val="1937005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B1613D8-819D-477D-B4B6-D4F5E5E15D55}"/>
              </a:ext>
            </a:extLst>
          </p:cNvPr>
          <p:cNvSpPr>
            <a:spLocks noGrp="1"/>
          </p:cNvSpPr>
          <p:nvPr>
            <p:ph type="dt" sz="half" idx="10"/>
          </p:nvPr>
        </p:nvSpPr>
        <p:spPr/>
        <p:txBody>
          <a:bodyPr/>
          <a:lstStyle/>
          <a:p>
            <a:fld id="{91ECBF1F-DA40-45D9-9739-80D8476D8407}" type="datetimeFigureOut">
              <a:rPr lang="de-DE" smtClean="0"/>
              <a:t>14.09.22</a:t>
            </a:fld>
            <a:endParaRPr lang="de-DE"/>
          </a:p>
        </p:txBody>
      </p:sp>
      <p:sp>
        <p:nvSpPr>
          <p:cNvPr id="3" name="Fußzeilenplatzhalter 2">
            <a:extLst>
              <a:ext uri="{FF2B5EF4-FFF2-40B4-BE49-F238E27FC236}">
                <a16:creationId xmlns:a16="http://schemas.microsoft.com/office/drawing/2014/main" id="{66C10C87-ACC6-429D-9321-F7214482C02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8F2AEAFA-AE4D-489A-BA0C-A6005E3083D6}"/>
              </a:ext>
            </a:extLst>
          </p:cNvPr>
          <p:cNvSpPr>
            <a:spLocks noGrp="1"/>
          </p:cNvSpPr>
          <p:nvPr>
            <p:ph type="sldNum" sz="quarter" idx="12"/>
          </p:nvPr>
        </p:nvSpPr>
        <p:spPr/>
        <p:txBody>
          <a:bodyPr/>
          <a:lstStyle/>
          <a:p>
            <a:fld id="{827C8866-3505-4A20-A8B1-17CDF7F6082C}" type="slidenum">
              <a:rPr lang="de-DE" smtClean="0"/>
              <a:t>‹Nr.›</a:t>
            </a:fld>
            <a:endParaRPr lang="de-DE"/>
          </a:p>
        </p:txBody>
      </p:sp>
    </p:spTree>
    <p:extLst>
      <p:ext uri="{BB962C8B-B14F-4D97-AF65-F5344CB8AC3E}">
        <p14:creationId xmlns:p14="http://schemas.microsoft.com/office/powerpoint/2010/main" val="2512562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AED68C-BAB8-4270-AC5D-C0BFB25AEC6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F25F8899-9D63-45CB-B0FD-E82500EA0F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50FCFB1-2FD0-4B0B-ADFF-92672E5743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37DC255-F669-4F08-A5A6-46A60EA15E60}"/>
              </a:ext>
            </a:extLst>
          </p:cNvPr>
          <p:cNvSpPr>
            <a:spLocks noGrp="1"/>
          </p:cNvSpPr>
          <p:nvPr>
            <p:ph type="dt" sz="half" idx="10"/>
          </p:nvPr>
        </p:nvSpPr>
        <p:spPr/>
        <p:txBody>
          <a:bodyPr/>
          <a:lstStyle/>
          <a:p>
            <a:fld id="{91ECBF1F-DA40-45D9-9739-80D8476D8407}" type="datetimeFigureOut">
              <a:rPr lang="de-DE" smtClean="0"/>
              <a:t>14.09.22</a:t>
            </a:fld>
            <a:endParaRPr lang="de-DE"/>
          </a:p>
        </p:txBody>
      </p:sp>
      <p:sp>
        <p:nvSpPr>
          <p:cNvPr id="6" name="Fußzeilenplatzhalter 5">
            <a:extLst>
              <a:ext uri="{FF2B5EF4-FFF2-40B4-BE49-F238E27FC236}">
                <a16:creationId xmlns:a16="http://schemas.microsoft.com/office/drawing/2014/main" id="{08C986B3-F881-432E-AF6E-5316C3246B0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C2DB9A7-6839-43D5-9CC8-356AD90E8FEF}"/>
              </a:ext>
            </a:extLst>
          </p:cNvPr>
          <p:cNvSpPr>
            <a:spLocks noGrp="1"/>
          </p:cNvSpPr>
          <p:nvPr>
            <p:ph type="sldNum" sz="quarter" idx="12"/>
          </p:nvPr>
        </p:nvSpPr>
        <p:spPr/>
        <p:txBody>
          <a:bodyPr/>
          <a:lstStyle/>
          <a:p>
            <a:fld id="{827C8866-3505-4A20-A8B1-17CDF7F6082C}" type="slidenum">
              <a:rPr lang="de-DE" smtClean="0"/>
              <a:t>‹Nr.›</a:t>
            </a:fld>
            <a:endParaRPr lang="de-DE"/>
          </a:p>
        </p:txBody>
      </p:sp>
    </p:spTree>
    <p:extLst>
      <p:ext uri="{BB962C8B-B14F-4D97-AF65-F5344CB8AC3E}">
        <p14:creationId xmlns:p14="http://schemas.microsoft.com/office/powerpoint/2010/main" val="2011553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F71A98-FD91-43AD-9E52-ECF8E5B6039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975112AA-65A0-4F4D-845C-D7515A17E4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8E0B5B00-E1D9-44A6-876D-649A137B58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424F241-799F-46FE-9675-603144477871}"/>
              </a:ext>
            </a:extLst>
          </p:cNvPr>
          <p:cNvSpPr>
            <a:spLocks noGrp="1"/>
          </p:cNvSpPr>
          <p:nvPr>
            <p:ph type="dt" sz="half" idx="10"/>
          </p:nvPr>
        </p:nvSpPr>
        <p:spPr/>
        <p:txBody>
          <a:bodyPr/>
          <a:lstStyle/>
          <a:p>
            <a:fld id="{91ECBF1F-DA40-45D9-9739-80D8476D8407}" type="datetimeFigureOut">
              <a:rPr lang="de-DE" smtClean="0"/>
              <a:t>14.09.22</a:t>
            </a:fld>
            <a:endParaRPr lang="de-DE"/>
          </a:p>
        </p:txBody>
      </p:sp>
      <p:sp>
        <p:nvSpPr>
          <p:cNvPr id="6" name="Fußzeilenplatzhalter 5">
            <a:extLst>
              <a:ext uri="{FF2B5EF4-FFF2-40B4-BE49-F238E27FC236}">
                <a16:creationId xmlns:a16="http://schemas.microsoft.com/office/drawing/2014/main" id="{54E7A6B6-23C5-4770-8293-5771496E9E6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2FB7E27-9A5E-4A0A-9465-408755FC6BC2}"/>
              </a:ext>
            </a:extLst>
          </p:cNvPr>
          <p:cNvSpPr>
            <a:spLocks noGrp="1"/>
          </p:cNvSpPr>
          <p:nvPr>
            <p:ph type="sldNum" sz="quarter" idx="12"/>
          </p:nvPr>
        </p:nvSpPr>
        <p:spPr/>
        <p:txBody>
          <a:bodyPr/>
          <a:lstStyle/>
          <a:p>
            <a:fld id="{827C8866-3505-4A20-A8B1-17CDF7F6082C}" type="slidenum">
              <a:rPr lang="de-DE" smtClean="0"/>
              <a:t>‹Nr.›</a:t>
            </a:fld>
            <a:endParaRPr lang="de-DE"/>
          </a:p>
        </p:txBody>
      </p:sp>
    </p:spTree>
    <p:extLst>
      <p:ext uri="{BB962C8B-B14F-4D97-AF65-F5344CB8AC3E}">
        <p14:creationId xmlns:p14="http://schemas.microsoft.com/office/powerpoint/2010/main" val="485939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269DDCA-FA4B-4D7D-9436-0B5309871D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F68D71F1-CA11-44C0-A6F8-EB41C4CC31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9B6214C-25BF-4E85-9713-F0A1E7A5B3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CBF1F-DA40-45D9-9739-80D8476D8407}" type="datetimeFigureOut">
              <a:rPr lang="de-DE" smtClean="0"/>
              <a:t>14.09.22</a:t>
            </a:fld>
            <a:endParaRPr lang="de-DE"/>
          </a:p>
        </p:txBody>
      </p:sp>
      <p:sp>
        <p:nvSpPr>
          <p:cNvPr id="5" name="Fußzeilenplatzhalter 4">
            <a:extLst>
              <a:ext uri="{FF2B5EF4-FFF2-40B4-BE49-F238E27FC236}">
                <a16:creationId xmlns:a16="http://schemas.microsoft.com/office/drawing/2014/main" id="{E7F3E52A-3547-4B3A-AEC5-0E0AFA49CE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75122D8-69C0-4FC3-BCF3-FA9C8BEFF2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C8866-3505-4A20-A8B1-17CDF7F6082C}" type="slidenum">
              <a:rPr lang="de-DE" smtClean="0"/>
              <a:t>‹Nr.›</a:t>
            </a:fld>
            <a:endParaRPr lang="de-DE"/>
          </a:p>
        </p:txBody>
      </p:sp>
    </p:spTree>
    <p:extLst>
      <p:ext uri="{BB962C8B-B14F-4D97-AF65-F5344CB8AC3E}">
        <p14:creationId xmlns:p14="http://schemas.microsoft.com/office/powerpoint/2010/main" val="1447008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13AC4169-95F0-4D52-A759-CE47A1E0BD1E}"/>
              </a:ext>
            </a:extLst>
          </p:cNvPr>
          <p:cNvSpPr txBox="1"/>
          <p:nvPr/>
        </p:nvSpPr>
        <p:spPr>
          <a:xfrm>
            <a:off x="855023" y="475013"/>
            <a:ext cx="10551226" cy="400110"/>
          </a:xfrm>
          <a:prstGeom prst="rect">
            <a:avLst/>
          </a:prstGeom>
          <a:noFill/>
        </p:spPr>
        <p:txBody>
          <a:bodyPr wrap="square" rtlCol="0">
            <a:spAutoFit/>
          </a:bodyPr>
          <a:lstStyle/>
          <a:p>
            <a:r>
              <a:rPr lang="de-DE" sz="2000" b="1" dirty="0"/>
              <a:t>Fachreferat: Übung zum Literaturverzeichnis</a:t>
            </a:r>
          </a:p>
        </p:txBody>
      </p:sp>
      <p:sp>
        <p:nvSpPr>
          <p:cNvPr id="5" name="Textfeld 4">
            <a:extLst>
              <a:ext uri="{FF2B5EF4-FFF2-40B4-BE49-F238E27FC236}">
                <a16:creationId xmlns:a16="http://schemas.microsoft.com/office/drawing/2014/main" id="{AA7D98BA-89A5-4223-80FE-6390F4FD1A04}"/>
              </a:ext>
            </a:extLst>
          </p:cNvPr>
          <p:cNvSpPr txBox="1"/>
          <p:nvPr/>
        </p:nvSpPr>
        <p:spPr>
          <a:xfrm>
            <a:off x="938151" y="1145969"/>
            <a:ext cx="9749641" cy="1295868"/>
          </a:xfrm>
          <a:prstGeom prst="rect">
            <a:avLst/>
          </a:prstGeom>
          <a:noFill/>
        </p:spPr>
        <p:txBody>
          <a:bodyPr wrap="square" rtlCol="0">
            <a:spAutoFit/>
          </a:bodyPr>
          <a:lstStyle/>
          <a:p>
            <a:pPr>
              <a:lnSpc>
                <a:spcPct val="150000"/>
              </a:lnSpc>
            </a:pPr>
            <a:r>
              <a:rPr lang="de-DE" b="1" dirty="0"/>
              <a:t>Aufgabe 1:</a:t>
            </a:r>
          </a:p>
          <a:p>
            <a:pPr>
              <a:lnSpc>
                <a:spcPct val="150000"/>
              </a:lnSpc>
            </a:pPr>
            <a:r>
              <a:rPr lang="de-DE" dirty="0"/>
              <a:t>Nennen Sie die verschiedenen Kategorien von Quellen, die in einem Literaturverzeichnis vorkommen können!</a:t>
            </a:r>
          </a:p>
        </p:txBody>
      </p:sp>
      <p:sp>
        <p:nvSpPr>
          <p:cNvPr id="6" name="Textfeld 5">
            <a:extLst>
              <a:ext uri="{FF2B5EF4-FFF2-40B4-BE49-F238E27FC236}">
                <a16:creationId xmlns:a16="http://schemas.microsoft.com/office/drawing/2014/main" id="{EC59D5D7-8609-49F4-90C6-39081D481429}"/>
              </a:ext>
            </a:extLst>
          </p:cNvPr>
          <p:cNvSpPr txBox="1"/>
          <p:nvPr/>
        </p:nvSpPr>
        <p:spPr>
          <a:xfrm>
            <a:off x="938151" y="2590278"/>
            <a:ext cx="9749641" cy="423449"/>
          </a:xfrm>
          <a:prstGeom prst="rect">
            <a:avLst/>
          </a:prstGeom>
          <a:noFill/>
        </p:spPr>
        <p:txBody>
          <a:bodyPr wrap="square" rtlCol="0">
            <a:spAutoFit/>
          </a:bodyPr>
          <a:lstStyle/>
          <a:p>
            <a:pPr>
              <a:lnSpc>
                <a:spcPct val="150000"/>
              </a:lnSpc>
            </a:pPr>
            <a:r>
              <a:rPr lang="de-DE" sz="1600" i="1" dirty="0"/>
              <a:t>(Lösung s. nächste Folie)</a:t>
            </a:r>
          </a:p>
        </p:txBody>
      </p:sp>
      <p:pic>
        <p:nvPicPr>
          <p:cNvPr id="7" name="Grafik 6" descr="Ein Bild, das Text, ClipArt enthält.&#10;&#10;Automatisch generierte Beschreibung">
            <a:extLst>
              <a:ext uri="{FF2B5EF4-FFF2-40B4-BE49-F238E27FC236}">
                <a16:creationId xmlns:a16="http://schemas.microsoft.com/office/drawing/2014/main" id="{4C9ACD50-5AE6-0A4A-B564-CA5033E6A6B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370114" y="391148"/>
            <a:ext cx="1316990" cy="609600"/>
          </a:xfrm>
          <a:prstGeom prst="rect">
            <a:avLst/>
          </a:prstGeom>
          <a:noFill/>
        </p:spPr>
      </p:pic>
    </p:spTree>
    <p:extLst>
      <p:ext uri="{BB962C8B-B14F-4D97-AF65-F5344CB8AC3E}">
        <p14:creationId xmlns:p14="http://schemas.microsoft.com/office/powerpoint/2010/main" val="3493256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13AC4169-95F0-4D52-A759-CE47A1E0BD1E}"/>
              </a:ext>
            </a:extLst>
          </p:cNvPr>
          <p:cNvSpPr txBox="1"/>
          <p:nvPr/>
        </p:nvSpPr>
        <p:spPr>
          <a:xfrm>
            <a:off x="855023" y="475013"/>
            <a:ext cx="10551226" cy="400110"/>
          </a:xfrm>
          <a:prstGeom prst="rect">
            <a:avLst/>
          </a:prstGeom>
          <a:noFill/>
        </p:spPr>
        <p:txBody>
          <a:bodyPr wrap="square" rtlCol="0">
            <a:spAutoFit/>
          </a:bodyPr>
          <a:lstStyle/>
          <a:p>
            <a:r>
              <a:rPr lang="de-DE" sz="2000" b="1" dirty="0"/>
              <a:t>Fachreferat: Übung zum Literaturverzeichnis</a:t>
            </a:r>
          </a:p>
        </p:txBody>
      </p:sp>
      <p:sp>
        <p:nvSpPr>
          <p:cNvPr id="5" name="Textfeld 4">
            <a:extLst>
              <a:ext uri="{FF2B5EF4-FFF2-40B4-BE49-F238E27FC236}">
                <a16:creationId xmlns:a16="http://schemas.microsoft.com/office/drawing/2014/main" id="{AA7D98BA-89A5-4223-80FE-6390F4FD1A04}"/>
              </a:ext>
            </a:extLst>
          </p:cNvPr>
          <p:cNvSpPr txBox="1"/>
          <p:nvPr/>
        </p:nvSpPr>
        <p:spPr>
          <a:xfrm>
            <a:off x="938151" y="1145969"/>
            <a:ext cx="9749641" cy="2957861"/>
          </a:xfrm>
          <a:prstGeom prst="rect">
            <a:avLst/>
          </a:prstGeom>
          <a:noFill/>
        </p:spPr>
        <p:txBody>
          <a:bodyPr wrap="square" rtlCol="0">
            <a:spAutoFit/>
          </a:bodyPr>
          <a:lstStyle/>
          <a:p>
            <a:pPr>
              <a:lnSpc>
                <a:spcPct val="150000"/>
              </a:lnSpc>
            </a:pPr>
            <a:r>
              <a:rPr lang="de-DE" b="1" dirty="0"/>
              <a:t>Lösung zu Aufgabe 2:</a:t>
            </a:r>
          </a:p>
          <a:p>
            <a:pPr marL="285750" indent="-285750">
              <a:lnSpc>
                <a:spcPct val="150000"/>
              </a:lnSpc>
              <a:buFont typeface="Arial" panose="020B0604020202020204" pitchFamily="34" charset="0"/>
              <a:buChar char="•"/>
            </a:pPr>
            <a:r>
              <a:rPr lang="de-DE" dirty="0"/>
              <a:t>Quelle Nr. 1: Einzelveröffentlichung </a:t>
            </a:r>
          </a:p>
          <a:p>
            <a:pPr marL="285750" indent="-285750">
              <a:lnSpc>
                <a:spcPct val="150000"/>
              </a:lnSpc>
              <a:buFont typeface="Arial" panose="020B0604020202020204" pitchFamily="34" charset="0"/>
              <a:buChar char="•"/>
            </a:pPr>
            <a:r>
              <a:rPr lang="de-DE" dirty="0"/>
              <a:t>Quelle Nr. 2: Internet-Veröffentlichung</a:t>
            </a:r>
          </a:p>
          <a:p>
            <a:pPr marL="285750" indent="-285750">
              <a:lnSpc>
                <a:spcPct val="150000"/>
              </a:lnSpc>
              <a:buFont typeface="Arial" panose="020B0604020202020204" pitchFamily="34" charset="0"/>
              <a:buChar char="•"/>
            </a:pPr>
            <a:r>
              <a:rPr lang="de-DE" dirty="0"/>
              <a:t>Quelle Nr. 3: Einzelveröffentlichung </a:t>
            </a:r>
          </a:p>
          <a:p>
            <a:pPr marL="285750" indent="-285750">
              <a:lnSpc>
                <a:spcPct val="150000"/>
              </a:lnSpc>
              <a:buFont typeface="Arial" panose="020B0604020202020204" pitchFamily="34" charset="0"/>
              <a:buChar char="•"/>
            </a:pPr>
            <a:r>
              <a:rPr lang="de-DE" dirty="0"/>
              <a:t>Quelle Nr. 4: Internet-Veröffentlichung</a:t>
            </a:r>
          </a:p>
          <a:p>
            <a:pPr marL="285750" indent="-285750">
              <a:lnSpc>
                <a:spcPct val="150000"/>
              </a:lnSpc>
              <a:buFont typeface="Arial" panose="020B0604020202020204" pitchFamily="34" charset="0"/>
              <a:buChar char="•"/>
            </a:pPr>
            <a:r>
              <a:rPr lang="de-DE" dirty="0"/>
              <a:t>Quelle Nr. 5: Sammelwerk</a:t>
            </a:r>
          </a:p>
          <a:p>
            <a:pPr marL="285750" indent="-285750">
              <a:lnSpc>
                <a:spcPct val="150000"/>
              </a:lnSpc>
              <a:buFont typeface="Arial" panose="020B0604020202020204" pitchFamily="34" charset="0"/>
              <a:buChar char="•"/>
            </a:pPr>
            <a:r>
              <a:rPr lang="de-DE" dirty="0"/>
              <a:t>Quelle Nr. 6: Artikel aus einer Fachzeitschrift</a:t>
            </a:r>
          </a:p>
        </p:txBody>
      </p:sp>
      <p:pic>
        <p:nvPicPr>
          <p:cNvPr id="6" name="Grafik 5" descr="Ein Bild, das Text, ClipArt enthält.&#10;&#10;Automatisch generierte Beschreibung">
            <a:extLst>
              <a:ext uri="{FF2B5EF4-FFF2-40B4-BE49-F238E27FC236}">
                <a16:creationId xmlns:a16="http://schemas.microsoft.com/office/drawing/2014/main" id="{038ED746-8C18-864C-B2A6-A6F5ACBC03F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370114" y="410198"/>
            <a:ext cx="1316990" cy="609600"/>
          </a:xfrm>
          <a:prstGeom prst="rect">
            <a:avLst/>
          </a:prstGeom>
          <a:noFill/>
        </p:spPr>
      </p:pic>
    </p:spTree>
    <p:extLst>
      <p:ext uri="{BB962C8B-B14F-4D97-AF65-F5344CB8AC3E}">
        <p14:creationId xmlns:p14="http://schemas.microsoft.com/office/powerpoint/2010/main" val="405973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13AC4169-95F0-4D52-A759-CE47A1E0BD1E}"/>
              </a:ext>
            </a:extLst>
          </p:cNvPr>
          <p:cNvSpPr txBox="1"/>
          <p:nvPr/>
        </p:nvSpPr>
        <p:spPr>
          <a:xfrm>
            <a:off x="855023" y="475013"/>
            <a:ext cx="10551226" cy="400110"/>
          </a:xfrm>
          <a:prstGeom prst="rect">
            <a:avLst/>
          </a:prstGeom>
          <a:noFill/>
        </p:spPr>
        <p:txBody>
          <a:bodyPr wrap="square" rtlCol="0">
            <a:spAutoFit/>
          </a:bodyPr>
          <a:lstStyle/>
          <a:p>
            <a:r>
              <a:rPr lang="de-DE" sz="2000" b="1" dirty="0"/>
              <a:t>Fachreferat: Übung zum Literaturverzeichnis</a:t>
            </a:r>
          </a:p>
        </p:txBody>
      </p:sp>
      <p:sp>
        <p:nvSpPr>
          <p:cNvPr id="5" name="Textfeld 4">
            <a:extLst>
              <a:ext uri="{FF2B5EF4-FFF2-40B4-BE49-F238E27FC236}">
                <a16:creationId xmlns:a16="http://schemas.microsoft.com/office/drawing/2014/main" id="{AA7D98BA-89A5-4223-80FE-6390F4FD1A04}"/>
              </a:ext>
            </a:extLst>
          </p:cNvPr>
          <p:cNvSpPr txBox="1"/>
          <p:nvPr/>
        </p:nvSpPr>
        <p:spPr>
          <a:xfrm>
            <a:off x="938151" y="1145969"/>
            <a:ext cx="9749641" cy="1295868"/>
          </a:xfrm>
          <a:prstGeom prst="rect">
            <a:avLst/>
          </a:prstGeom>
          <a:noFill/>
        </p:spPr>
        <p:txBody>
          <a:bodyPr wrap="square" rtlCol="0">
            <a:spAutoFit/>
          </a:bodyPr>
          <a:lstStyle/>
          <a:p>
            <a:pPr>
              <a:lnSpc>
                <a:spcPct val="150000"/>
              </a:lnSpc>
            </a:pPr>
            <a:r>
              <a:rPr lang="de-DE" b="1" dirty="0"/>
              <a:t>Aufgabe 3:</a:t>
            </a:r>
          </a:p>
          <a:p>
            <a:pPr>
              <a:lnSpc>
                <a:spcPct val="150000"/>
              </a:lnSpc>
            </a:pPr>
            <a:r>
              <a:rPr lang="de-DE" dirty="0"/>
              <a:t>Erstellen Sie auf einem gesonderten Blatt ein tabellarisches Literaturverzeichnis zu den Quellen aus Aufgabe 2!</a:t>
            </a:r>
          </a:p>
        </p:txBody>
      </p:sp>
      <p:sp>
        <p:nvSpPr>
          <p:cNvPr id="6" name="Textfeld 5">
            <a:extLst>
              <a:ext uri="{FF2B5EF4-FFF2-40B4-BE49-F238E27FC236}">
                <a16:creationId xmlns:a16="http://schemas.microsoft.com/office/drawing/2014/main" id="{EC59D5D7-8609-49F4-90C6-39081D481429}"/>
              </a:ext>
            </a:extLst>
          </p:cNvPr>
          <p:cNvSpPr txBox="1"/>
          <p:nvPr/>
        </p:nvSpPr>
        <p:spPr>
          <a:xfrm>
            <a:off x="938151" y="4868054"/>
            <a:ext cx="9749641" cy="423449"/>
          </a:xfrm>
          <a:prstGeom prst="rect">
            <a:avLst/>
          </a:prstGeom>
          <a:noFill/>
        </p:spPr>
        <p:txBody>
          <a:bodyPr wrap="square" rtlCol="0">
            <a:spAutoFit/>
          </a:bodyPr>
          <a:lstStyle/>
          <a:p>
            <a:pPr>
              <a:lnSpc>
                <a:spcPct val="150000"/>
              </a:lnSpc>
            </a:pPr>
            <a:r>
              <a:rPr lang="de-DE" sz="1600" i="1" dirty="0"/>
              <a:t>(Lösung s. nächste Folie)</a:t>
            </a:r>
          </a:p>
        </p:txBody>
      </p:sp>
      <p:sp>
        <p:nvSpPr>
          <p:cNvPr id="7" name="Textfeld 6">
            <a:extLst>
              <a:ext uri="{FF2B5EF4-FFF2-40B4-BE49-F238E27FC236}">
                <a16:creationId xmlns:a16="http://schemas.microsoft.com/office/drawing/2014/main" id="{F933055A-373A-4EC8-A217-0D12EBFC89BC}"/>
              </a:ext>
            </a:extLst>
          </p:cNvPr>
          <p:cNvSpPr txBox="1"/>
          <p:nvPr/>
        </p:nvSpPr>
        <p:spPr>
          <a:xfrm>
            <a:off x="938151" y="2712683"/>
            <a:ext cx="9749641" cy="1408334"/>
          </a:xfrm>
          <a:prstGeom prst="rect">
            <a:avLst/>
          </a:prstGeom>
          <a:noFill/>
        </p:spPr>
        <p:txBody>
          <a:bodyPr wrap="square" rtlCol="0">
            <a:spAutoFit/>
          </a:bodyPr>
          <a:lstStyle/>
          <a:p>
            <a:r>
              <a:rPr lang="de-DE" sz="1600" i="1" u="sng" dirty="0"/>
              <a:t>Hinweis</a:t>
            </a:r>
            <a:r>
              <a:rPr lang="de-DE" sz="1600" i="1" dirty="0"/>
              <a:t>:</a:t>
            </a:r>
          </a:p>
          <a:p>
            <a:r>
              <a:rPr lang="de-DE" sz="1600" i="1" dirty="0"/>
              <a:t>Der Einfachheit halber muss für diese Übung bei Internetquellen die URL nicht detailliert aufgeführt werden. Sie können stattdessen „URL“ schreiben. Im Literaturverzeichnis des Exposés ist aber eine detaillierte Angabe der URL erforderlich!</a:t>
            </a:r>
          </a:p>
          <a:p>
            <a:pPr>
              <a:lnSpc>
                <a:spcPct val="150000"/>
              </a:lnSpc>
            </a:pPr>
            <a:endParaRPr lang="de-DE" sz="1600" i="1" dirty="0"/>
          </a:p>
        </p:txBody>
      </p:sp>
      <p:pic>
        <p:nvPicPr>
          <p:cNvPr id="8" name="Grafik 7" descr="Ein Bild, das Text, ClipArt enthält.&#10;&#10;Automatisch generierte Beschreibung">
            <a:extLst>
              <a:ext uri="{FF2B5EF4-FFF2-40B4-BE49-F238E27FC236}">
                <a16:creationId xmlns:a16="http://schemas.microsoft.com/office/drawing/2014/main" id="{216E85EF-0772-644A-84F2-68E566807E6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370114" y="410198"/>
            <a:ext cx="1316990" cy="609600"/>
          </a:xfrm>
          <a:prstGeom prst="rect">
            <a:avLst/>
          </a:prstGeom>
          <a:noFill/>
        </p:spPr>
      </p:pic>
    </p:spTree>
    <p:extLst>
      <p:ext uri="{BB962C8B-B14F-4D97-AF65-F5344CB8AC3E}">
        <p14:creationId xmlns:p14="http://schemas.microsoft.com/office/powerpoint/2010/main" val="948657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13AC4169-95F0-4D52-A759-CE47A1E0BD1E}"/>
              </a:ext>
            </a:extLst>
          </p:cNvPr>
          <p:cNvSpPr txBox="1"/>
          <p:nvPr/>
        </p:nvSpPr>
        <p:spPr>
          <a:xfrm>
            <a:off x="855023" y="475013"/>
            <a:ext cx="10551226" cy="400110"/>
          </a:xfrm>
          <a:prstGeom prst="rect">
            <a:avLst/>
          </a:prstGeom>
          <a:noFill/>
        </p:spPr>
        <p:txBody>
          <a:bodyPr wrap="square" rtlCol="0">
            <a:spAutoFit/>
          </a:bodyPr>
          <a:lstStyle/>
          <a:p>
            <a:r>
              <a:rPr lang="de-DE" sz="2000" b="1" dirty="0"/>
              <a:t>Fachreferat: Übung zum Literaturverzeichnis</a:t>
            </a:r>
          </a:p>
        </p:txBody>
      </p:sp>
      <p:sp>
        <p:nvSpPr>
          <p:cNvPr id="5" name="Textfeld 4">
            <a:extLst>
              <a:ext uri="{FF2B5EF4-FFF2-40B4-BE49-F238E27FC236}">
                <a16:creationId xmlns:a16="http://schemas.microsoft.com/office/drawing/2014/main" id="{AA7D98BA-89A5-4223-80FE-6390F4FD1A04}"/>
              </a:ext>
            </a:extLst>
          </p:cNvPr>
          <p:cNvSpPr txBox="1"/>
          <p:nvPr/>
        </p:nvSpPr>
        <p:spPr>
          <a:xfrm>
            <a:off x="938151" y="1145969"/>
            <a:ext cx="9749641" cy="464871"/>
          </a:xfrm>
          <a:prstGeom prst="rect">
            <a:avLst/>
          </a:prstGeom>
          <a:noFill/>
        </p:spPr>
        <p:txBody>
          <a:bodyPr wrap="square" rtlCol="0">
            <a:spAutoFit/>
          </a:bodyPr>
          <a:lstStyle/>
          <a:p>
            <a:pPr>
              <a:lnSpc>
                <a:spcPct val="150000"/>
              </a:lnSpc>
            </a:pPr>
            <a:r>
              <a:rPr lang="de-DE" b="1" dirty="0"/>
              <a:t>Lösung zu Aufgabe 3:</a:t>
            </a:r>
          </a:p>
        </p:txBody>
      </p:sp>
      <p:graphicFrame>
        <p:nvGraphicFramePr>
          <p:cNvPr id="2" name="Tabelle 1">
            <a:extLst>
              <a:ext uri="{FF2B5EF4-FFF2-40B4-BE49-F238E27FC236}">
                <a16:creationId xmlns:a16="http://schemas.microsoft.com/office/drawing/2014/main" id="{276CDAA6-DE30-45F2-811A-D4BBC810E548}"/>
              </a:ext>
            </a:extLst>
          </p:cNvPr>
          <p:cNvGraphicFramePr>
            <a:graphicFrameLocks noGrp="1"/>
          </p:cNvGraphicFramePr>
          <p:nvPr>
            <p:extLst>
              <p:ext uri="{D42A27DB-BD31-4B8C-83A1-F6EECF244321}">
                <p14:modId xmlns:p14="http://schemas.microsoft.com/office/powerpoint/2010/main" val="1078318828"/>
              </p:ext>
            </p:extLst>
          </p:nvPr>
        </p:nvGraphicFramePr>
        <p:xfrm>
          <a:off x="938150" y="1881685"/>
          <a:ext cx="8158349" cy="3545330"/>
        </p:xfrm>
        <a:graphic>
          <a:graphicData uri="http://schemas.openxmlformats.org/drawingml/2006/table">
            <a:tbl>
              <a:tblPr bandRow="1">
                <a:tableStyleId>{5C22544A-7EE6-4342-B048-85BDC9FD1C3A}</a:tableStyleId>
              </a:tblPr>
              <a:tblGrid>
                <a:gridCol w="2151500">
                  <a:extLst>
                    <a:ext uri="{9D8B030D-6E8A-4147-A177-3AD203B41FA5}">
                      <a16:colId xmlns:a16="http://schemas.microsoft.com/office/drawing/2014/main" val="4276478823"/>
                    </a:ext>
                  </a:extLst>
                </a:gridCol>
                <a:gridCol w="6006849">
                  <a:extLst>
                    <a:ext uri="{9D8B030D-6E8A-4147-A177-3AD203B41FA5}">
                      <a16:colId xmlns:a16="http://schemas.microsoft.com/office/drawing/2014/main" val="2469861636"/>
                    </a:ext>
                  </a:extLst>
                </a:gridCol>
              </a:tblGrid>
              <a:tr h="542164">
                <a:tc>
                  <a:txBody>
                    <a:bodyPr/>
                    <a:lstStyle/>
                    <a:p>
                      <a:r>
                        <a:rPr lang="de-DE" sz="1400" dirty="0"/>
                        <a:t>Bundesministerium der Justiz o. J.</a:t>
                      </a:r>
                    </a:p>
                  </a:txBody>
                  <a:tcPr/>
                </a:tc>
                <a:tc>
                  <a:txBody>
                    <a:bodyPr/>
                    <a:lstStyle/>
                    <a:p>
                      <a:r>
                        <a:rPr lang="de-DE" sz="1400" dirty="0"/>
                        <a:t>Bundesministerium der Justiz (</a:t>
                      </a:r>
                      <a:r>
                        <a:rPr lang="de-DE" sz="1400" dirty="0" err="1"/>
                        <a:t>Hg</a:t>
                      </a:r>
                      <a:r>
                        <a:rPr lang="de-DE" sz="1400" dirty="0"/>
                        <a:t>.): Strafgesetzbuch (StGB) § 192a Verhetzende Beleidigung, o. J., URL (Zugriff 14.09.2022)</a:t>
                      </a:r>
                    </a:p>
                  </a:txBody>
                  <a:tcPr/>
                </a:tc>
                <a:extLst>
                  <a:ext uri="{0D108BD9-81ED-4DB2-BD59-A6C34878D82A}">
                    <a16:rowId xmlns:a16="http://schemas.microsoft.com/office/drawing/2014/main" val="2906814498"/>
                  </a:ext>
                </a:extLst>
              </a:tr>
              <a:tr h="388020">
                <a:tc>
                  <a:txBody>
                    <a:bodyPr/>
                    <a:lstStyle/>
                    <a:p>
                      <a:r>
                        <a:rPr lang="de-DE" sz="1400" dirty="0"/>
                        <a:t>Fenner 2008</a:t>
                      </a:r>
                    </a:p>
                  </a:txBody>
                  <a:tcPr/>
                </a:tc>
                <a:tc>
                  <a:txBody>
                    <a:bodyPr/>
                    <a:lstStyle/>
                    <a:p>
                      <a:r>
                        <a:rPr lang="de-DE" sz="1400" dirty="0"/>
                        <a:t>Fenner, Dagmar: Ethik. Wie soll ich handeln?, Tübingen 2008</a:t>
                      </a:r>
                    </a:p>
                  </a:txBody>
                  <a:tcPr/>
                </a:tc>
                <a:extLst>
                  <a:ext uri="{0D108BD9-81ED-4DB2-BD59-A6C34878D82A}">
                    <a16:rowId xmlns:a16="http://schemas.microsoft.com/office/drawing/2014/main" val="4218959454"/>
                  </a:ext>
                </a:extLst>
              </a:tr>
              <a:tr h="542164">
                <a:tc>
                  <a:txBody>
                    <a:bodyPr/>
                    <a:lstStyle/>
                    <a:p>
                      <a:r>
                        <a:rPr lang="de-DE" sz="1400" dirty="0" err="1"/>
                        <a:t>Gerl</a:t>
                      </a:r>
                      <a:r>
                        <a:rPr lang="de-DE" sz="1400" dirty="0"/>
                        <a:t> 2022</a:t>
                      </a:r>
                    </a:p>
                  </a:txBody>
                  <a:tcPr/>
                </a:tc>
                <a:tc>
                  <a:txBody>
                    <a:bodyPr/>
                    <a:lstStyle/>
                    <a:p>
                      <a:r>
                        <a:rPr lang="de-DE" sz="1400" dirty="0" err="1"/>
                        <a:t>Gerl</a:t>
                      </a:r>
                      <a:r>
                        <a:rPr lang="de-DE" sz="1400" dirty="0"/>
                        <a:t>, Maximilian: Bayern forciert Kampf gegen Online-Hetze, 25.07.2022, URL (Zugriff 14.09.2022)</a:t>
                      </a:r>
                    </a:p>
                  </a:txBody>
                  <a:tcPr/>
                </a:tc>
                <a:extLst>
                  <a:ext uri="{0D108BD9-81ED-4DB2-BD59-A6C34878D82A}">
                    <a16:rowId xmlns:a16="http://schemas.microsoft.com/office/drawing/2014/main" val="23473112"/>
                  </a:ext>
                </a:extLst>
              </a:tr>
              <a:tr h="542164">
                <a:tc>
                  <a:txBody>
                    <a:bodyPr/>
                    <a:lstStyle/>
                    <a:p>
                      <a:r>
                        <a:rPr lang="de-DE" sz="1400" dirty="0"/>
                        <a:t>Kottmann/Rosa/Strecker 2013</a:t>
                      </a:r>
                    </a:p>
                  </a:txBody>
                  <a:tcPr/>
                </a:tc>
                <a:tc>
                  <a:txBody>
                    <a:bodyPr/>
                    <a:lstStyle/>
                    <a:p>
                      <a:r>
                        <a:rPr lang="de-DE" sz="1400" dirty="0"/>
                        <a:t>Kottmann, Andrea/Rosa, Hartmut/Strecker, David: Soziologische Theorien, Konstanz und München 2013</a:t>
                      </a:r>
                    </a:p>
                  </a:txBody>
                  <a:tcPr/>
                </a:tc>
                <a:extLst>
                  <a:ext uri="{0D108BD9-81ED-4DB2-BD59-A6C34878D82A}">
                    <a16:rowId xmlns:a16="http://schemas.microsoft.com/office/drawing/2014/main" val="1849295809"/>
                  </a:ext>
                </a:extLst>
              </a:tr>
              <a:tr h="542164">
                <a:tc>
                  <a:txBody>
                    <a:bodyPr/>
                    <a:lstStyle/>
                    <a:p>
                      <a:r>
                        <a:rPr lang="de-DE" sz="1400" dirty="0"/>
                        <a:t>Schönberger 2022</a:t>
                      </a:r>
                    </a:p>
                  </a:txBody>
                  <a:tcPr/>
                </a:tc>
                <a:tc>
                  <a:txBody>
                    <a:bodyPr/>
                    <a:lstStyle/>
                    <a:p>
                      <a:r>
                        <a:rPr lang="de-DE" sz="1400" dirty="0"/>
                        <a:t>Schönberger, Birgit: Makellos ist ja wohl das Mindeste, in: Psychologie Heute 06/2022</a:t>
                      </a:r>
                    </a:p>
                  </a:txBody>
                  <a:tcPr/>
                </a:tc>
                <a:extLst>
                  <a:ext uri="{0D108BD9-81ED-4DB2-BD59-A6C34878D82A}">
                    <a16:rowId xmlns:a16="http://schemas.microsoft.com/office/drawing/2014/main" val="3427989297"/>
                  </a:ext>
                </a:extLst>
              </a:tr>
              <a:tr h="988654">
                <a:tc>
                  <a:txBody>
                    <a:bodyPr/>
                    <a:lstStyle/>
                    <a:p>
                      <a:r>
                        <a:rPr lang="de-DE" sz="1400" dirty="0" err="1"/>
                        <a:t>Wengst</a:t>
                      </a:r>
                      <a:r>
                        <a:rPr lang="de-DE" sz="1400" dirty="0"/>
                        <a:t> 2006</a:t>
                      </a:r>
                    </a:p>
                  </a:txBody>
                  <a:tcPr/>
                </a:tc>
                <a:tc>
                  <a:txBody>
                    <a:bodyPr/>
                    <a:lstStyle/>
                    <a:p>
                      <a:r>
                        <a:rPr lang="de-DE" sz="1400" dirty="0" err="1"/>
                        <a:t>Wengst</a:t>
                      </a:r>
                      <a:r>
                        <a:rPr lang="de-DE" sz="1400" dirty="0"/>
                        <a:t>, Udo: Kriegsende 1945: auf dem Weg zur Teilung und zur Gründung zweier Staaten in Deutschland, in: Bayerische Landeszentrale für politische Bildungsarbeit (</a:t>
                      </a:r>
                      <a:r>
                        <a:rPr lang="de-DE" sz="1400" dirty="0" err="1"/>
                        <a:t>Hg</a:t>
                      </a:r>
                      <a:r>
                        <a:rPr lang="de-DE" sz="1400" dirty="0"/>
                        <a:t>.): Deutsche Zäsuren. Systemwechsel vom Alten Reich bis zum wiedervereinigten Deutschland, München 2006, 209-244</a:t>
                      </a:r>
                    </a:p>
                  </a:txBody>
                  <a:tcPr/>
                </a:tc>
                <a:extLst>
                  <a:ext uri="{0D108BD9-81ED-4DB2-BD59-A6C34878D82A}">
                    <a16:rowId xmlns:a16="http://schemas.microsoft.com/office/drawing/2014/main" val="1938440570"/>
                  </a:ext>
                </a:extLst>
              </a:tr>
            </a:tbl>
          </a:graphicData>
        </a:graphic>
      </p:graphicFrame>
      <p:cxnSp>
        <p:nvCxnSpPr>
          <p:cNvPr id="7" name="Gerade Verbindung mit Pfeil 6">
            <a:extLst>
              <a:ext uri="{FF2B5EF4-FFF2-40B4-BE49-F238E27FC236}">
                <a16:creationId xmlns:a16="http://schemas.microsoft.com/office/drawing/2014/main" id="{CE890869-147A-4CC9-94BB-4C571657EE85}"/>
              </a:ext>
            </a:extLst>
          </p:cNvPr>
          <p:cNvCxnSpPr>
            <a:cxnSpLocks/>
          </p:cNvCxnSpPr>
          <p:nvPr/>
        </p:nvCxnSpPr>
        <p:spPr>
          <a:xfrm flipH="1" flipV="1">
            <a:off x="8989622" y="4162301"/>
            <a:ext cx="492824" cy="30282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9" name="Textfeld 8">
            <a:extLst>
              <a:ext uri="{FF2B5EF4-FFF2-40B4-BE49-F238E27FC236}">
                <a16:creationId xmlns:a16="http://schemas.microsoft.com/office/drawing/2014/main" id="{D3500457-A3A3-4A9E-96E0-9797420A910B}"/>
              </a:ext>
            </a:extLst>
          </p:cNvPr>
          <p:cNvSpPr txBox="1"/>
          <p:nvPr/>
        </p:nvSpPr>
        <p:spPr>
          <a:xfrm>
            <a:off x="9571511" y="4097293"/>
            <a:ext cx="1935677" cy="1384995"/>
          </a:xfrm>
          <a:prstGeom prst="rect">
            <a:avLst/>
          </a:prstGeom>
          <a:noFill/>
        </p:spPr>
        <p:txBody>
          <a:bodyPr wrap="square" rtlCol="0">
            <a:spAutoFit/>
          </a:bodyPr>
          <a:lstStyle/>
          <a:p>
            <a:r>
              <a:rPr lang="de-DE" sz="1200" u="sng" dirty="0">
                <a:solidFill>
                  <a:srgbClr val="FF0000"/>
                </a:solidFill>
              </a:rPr>
              <a:t>Hinweis:</a:t>
            </a:r>
            <a:br>
              <a:rPr lang="de-DE" sz="1200" dirty="0"/>
            </a:br>
            <a:r>
              <a:rPr lang="de-DE" sz="1200" dirty="0"/>
              <a:t>06/2022 bedeutet sechste Ausgabe (hier von Psychologie Heute) im Jahr 2022. Diese Darstellung kann anstelle des Datums angegeben werden.</a:t>
            </a:r>
          </a:p>
        </p:txBody>
      </p:sp>
      <p:cxnSp>
        <p:nvCxnSpPr>
          <p:cNvPr id="10" name="Gerade Verbindung mit Pfeil 9">
            <a:extLst>
              <a:ext uri="{FF2B5EF4-FFF2-40B4-BE49-F238E27FC236}">
                <a16:creationId xmlns:a16="http://schemas.microsoft.com/office/drawing/2014/main" id="{FBF2E327-2038-4610-AFAC-649AF6658907}"/>
              </a:ext>
            </a:extLst>
          </p:cNvPr>
          <p:cNvCxnSpPr>
            <a:cxnSpLocks/>
          </p:cNvCxnSpPr>
          <p:nvPr/>
        </p:nvCxnSpPr>
        <p:spPr>
          <a:xfrm flipH="1">
            <a:off x="8882743" y="1868384"/>
            <a:ext cx="599703" cy="336468"/>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2" name="Textfeld 11">
            <a:extLst>
              <a:ext uri="{FF2B5EF4-FFF2-40B4-BE49-F238E27FC236}">
                <a16:creationId xmlns:a16="http://schemas.microsoft.com/office/drawing/2014/main" id="{AB457B52-8BD3-4868-9077-F8C9E1956892}"/>
              </a:ext>
            </a:extLst>
          </p:cNvPr>
          <p:cNvSpPr txBox="1"/>
          <p:nvPr/>
        </p:nvSpPr>
        <p:spPr>
          <a:xfrm>
            <a:off x="9571510" y="1609045"/>
            <a:ext cx="1935677" cy="1754326"/>
          </a:xfrm>
          <a:prstGeom prst="rect">
            <a:avLst/>
          </a:prstGeom>
          <a:noFill/>
        </p:spPr>
        <p:txBody>
          <a:bodyPr wrap="square" rtlCol="0">
            <a:spAutoFit/>
          </a:bodyPr>
          <a:lstStyle/>
          <a:p>
            <a:r>
              <a:rPr lang="de-DE" sz="1200" u="sng" dirty="0">
                <a:solidFill>
                  <a:srgbClr val="FF0000"/>
                </a:solidFill>
              </a:rPr>
              <a:t>Hinweis:</a:t>
            </a:r>
            <a:br>
              <a:rPr lang="de-DE" sz="1200" dirty="0"/>
            </a:br>
            <a:r>
              <a:rPr lang="de-DE" sz="1200" dirty="0"/>
              <a:t>Auch wenn in der Quelle nach „Strafgesetzbuch (StGB)“ ein Absatz kommt, sind die folgenden Wörter nicht als Untertitel zu werten. Daher werden diese beiden Passagen nicht durch Punkt abgetrennt.</a:t>
            </a:r>
          </a:p>
        </p:txBody>
      </p:sp>
      <p:sp>
        <p:nvSpPr>
          <p:cNvPr id="6" name="Geschweifte Klammer links 5">
            <a:extLst>
              <a:ext uri="{FF2B5EF4-FFF2-40B4-BE49-F238E27FC236}">
                <a16:creationId xmlns:a16="http://schemas.microsoft.com/office/drawing/2014/main" id="{DF59FE9C-B4D8-B247-AD58-CADCD427E463}"/>
              </a:ext>
            </a:extLst>
          </p:cNvPr>
          <p:cNvSpPr/>
          <p:nvPr/>
        </p:nvSpPr>
        <p:spPr>
          <a:xfrm>
            <a:off x="613186" y="1868384"/>
            <a:ext cx="241837" cy="355863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8" name="Textfeld 7">
            <a:extLst>
              <a:ext uri="{FF2B5EF4-FFF2-40B4-BE49-F238E27FC236}">
                <a16:creationId xmlns:a16="http://schemas.microsoft.com/office/drawing/2014/main" id="{5CC5D89D-88A9-8C47-B123-DAD83510746F}"/>
              </a:ext>
            </a:extLst>
          </p:cNvPr>
          <p:cNvSpPr txBox="1"/>
          <p:nvPr/>
        </p:nvSpPr>
        <p:spPr>
          <a:xfrm rot="16200000">
            <a:off x="-595405" y="3081549"/>
            <a:ext cx="1942171" cy="307777"/>
          </a:xfrm>
          <a:prstGeom prst="rect">
            <a:avLst/>
          </a:prstGeom>
          <a:noFill/>
        </p:spPr>
        <p:txBody>
          <a:bodyPr wrap="square" rtlCol="0">
            <a:spAutoFit/>
          </a:bodyPr>
          <a:lstStyle/>
          <a:p>
            <a:r>
              <a:rPr lang="de-DE" sz="1400" dirty="0"/>
              <a:t>Alphabetisch!</a:t>
            </a:r>
          </a:p>
        </p:txBody>
      </p:sp>
      <p:pic>
        <p:nvPicPr>
          <p:cNvPr id="14" name="Grafik 13" descr="Ein Bild, das Text, ClipArt enthält.&#10;&#10;Automatisch generierte Beschreibung">
            <a:extLst>
              <a:ext uri="{FF2B5EF4-FFF2-40B4-BE49-F238E27FC236}">
                <a16:creationId xmlns:a16="http://schemas.microsoft.com/office/drawing/2014/main" id="{D85EFBC9-4F8C-3F49-9FC0-417DF3AD336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370114" y="410198"/>
            <a:ext cx="1316990" cy="609600"/>
          </a:xfrm>
          <a:prstGeom prst="rect">
            <a:avLst/>
          </a:prstGeom>
          <a:noFill/>
        </p:spPr>
      </p:pic>
    </p:spTree>
    <p:extLst>
      <p:ext uri="{BB962C8B-B14F-4D97-AF65-F5344CB8AC3E}">
        <p14:creationId xmlns:p14="http://schemas.microsoft.com/office/powerpoint/2010/main" val="2913184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13AC4169-95F0-4D52-A759-CE47A1E0BD1E}"/>
              </a:ext>
            </a:extLst>
          </p:cNvPr>
          <p:cNvSpPr txBox="1"/>
          <p:nvPr/>
        </p:nvSpPr>
        <p:spPr>
          <a:xfrm>
            <a:off x="855023" y="475013"/>
            <a:ext cx="10551226" cy="400110"/>
          </a:xfrm>
          <a:prstGeom prst="rect">
            <a:avLst/>
          </a:prstGeom>
          <a:noFill/>
        </p:spPr>
        <p:txBody>
          <a:bodyPr wrap="square" rtlCol="0">
            <a:spAutoFit/>
          </a:bodyPr>
          <a:lstStyle/>
          <a:p>
            <a:r>
              <a:rPr lang="de-DE" sz="2000" b="1" dirty="0"/>
              <a:t>Fachreferat: Übung zum Literaturverzeichnis</a:t>
            </a:r>
          </a:p>
        </p:txBody>
      </p:sp>
      <p:sp>
        <p:nvSpPr>
          <p:cNvPr id="5" name="Textfeld 4">
            <a:extLst>
              <a:ext uri="{FF2B5EF4-FFF2-40B4-BE49-F238E27FC236}">
                <a16:creationId xmlns:a16="http://schemas.microsoft.com/office/drawing/2014/main" id="{AA7D98BA-89A5-4223-80FE-6390F4FD1A04}"/>
              </a:ext>
            </a:extLst>
          </p:cNvPr>
          <p:cNvSpPr txBox="1"/>
          <p:nvPr/>
        </p:nvSpPr>
        <p:spPr>
          <a:xfrm>
            <a:off x="938151" y="1145969"/>
            <a:ext cx="9749641" cy="2126864"/>
          </a:xfrm>
          <a:prstGeom prst="rect">
            <a:avLst/>
          </a:prstGeom>
          <a:noFill/>
        </p:spPr>
        <p:txBody>
          <a:bodyPr wrap="square" rtlCol="0">
            <a:spAutoFit/>
          </a:bodyPr>
          <a:lstStyle/>
          <a:p>
            <a:pPr>
              <a:lnSpc>
                <a:spcPct val="150000"/>
              </a:lnSpc>
            </a:pPr>
            <a:r>
              <a:rPr lang="de-DE" b="1" dirty="0"/>
              <a:t>Lösung zu Aufgabe 1:</a:t>
            </a:r>
          </a:p>
          <a:p>
            <a:pPr marL="285750" indent="-285750">
              <a:lnSpc>
                <a:spcPct val="150000"/>
              </a:lnSpc>
              <a:buFont typeface="Arial" panose="020B0604020202020204" pitchFamily="34" charset="0"/>
              <a:buChar char="•"/>
            </a:pPr>
            <a:r>
              <a:rPr lang="de-DE" dirty="0"/>
              <a:t>Einzelveröffentlichung (Buch)</a:t>
            </a:r>
          </a:p>
          <a:p>
            <a:pPr marL="285750" indent="-285750">
              <a:lnSpc>
                <a:spcPct val="150000"/>
              </a:lnSpc>
              <a:buFont typeface="Arial" panose="020B0604020202020204" pitchFamily="34" charset="0"/>
              <a:buChar char="•"/>
            </a:pPr>
            <a:r>
              <a:rPr lang="de-DE" dirty="0"/>
              <a:t>Sammelwerk</a:t>
            </a:r>
          </a:p>
          <a:p>
            <a:pPr marL="285750" indent="-285750">
              <a:lnSpc>
                <a:spcPct val="150000"/>
              </a:lnSpc>
              <a:buFont typeface="Arial" panose="020B0604020202020204" pitchFamily="34" charset="0"/>
              <a:buChar char="•"/>
            </a:pPr>
            <a:r>
              <a:rPr lang="de-DE" dirty="0"/>
              <a:t>Fachzeitschrift/Zeitschrift/Zeitung</a:t>
            </a:r>
          </a:p>
          <a:p>
            <a:pPr marL="285750" indent="-285750">
              <a:lnSpc>
                <a:spcPct val="150000"/>
              </a:lnSpc>
              <a:buFont typeface="Arial" panose="020B0604020202020204" pitchFamily="34" charset="0"/>
              <a:buChar char="•"/>
            </a:pPr>
            <a:r>
              <a:rPr lang="de-DE" dirty="0"/>
              <a:t>Internet-Veröffentlichung</a:t>
            </a:r>
          </a:p>
        </p:txBody>
      </p:sp>
      <p:pic>
        <p:nvPicPr>
          <p:cNvPr id="7" name="Grafik 6" descr="Ein Bild, das Text, ClipArt enthält.&#10;&#10;Automatisch generierte Beschreibung">
            <a:extLst>
              <a:ext uri="{FF2B5EF4-FFF2-40B4-BE49-F238E27FC236}">
                <a16:creationId xmlns:a16="http://schemas.microsoft.com/office/drawing/2014/main" id="{2C799D36-FEC3-AD46-8EA4-0ECDC7B596C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370114" y="391148"/>
            <a:ext cx="1316990" cy="609600"/>
          </a:xfrm>
          <a:prstGeom prst="rect">
            <a:avLst/>
          </a:prstGeom>
          <a:noFill/>
        </p:spPr>
      </p:pic>
    </p:spTree>
    <p:extLst>
      <p:ext uri="{BB962C8B-B14F-4D97-AF65-F5344CB8AC3E}">
        <p14:creationId xmlns:p14="http://schemas.microsoft.com/office/powerpoint/2010/main" val="2299881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13AC4169-95F0-4D52-A759-CE47A1E0BD1E}"/>
              </a:ext>
            </a:extLst>
          </p:cNvPr>
          <p:cNvSpPr txBox="1"/>
          <p:nvPr/>
        </p:nvSpPr>
        <p:spPr>
          <a:xfrm>
            <a:off x="855023" y="475013"/>
            <a:ext cx="10551226" cy="400110"/>
          </a:xfrm>
          <a:prstGeom prst="rect">
            <a:avLst/>
          </a:prstGeom>
          <a:noFill/>
        </p:spPr>
        <p:txBody>
          <a:bodyPr wrap="square" rtlCol="0">
            <a:spAutoFit/>
          </a:bodyPr>
          <a:lstStyle/>
          <a:p>
            <a:r>
              <a:rPr lang="de-DE" sz="2000" b="1" dirty="0"/>
              <a:t>Fachreferat: Übung zum Literaturverzeichnis</a:t>
            </a:r>
          </a:p>
        </p:txBody>
      </p:sp>
      <p:sp>
        <p:nvSpPr>
          <p:cNvPr id="5" name="Textfeld 4">
            <a:extLst>
              <a:ext uri="{FF2B5EF4-FFF2-40B4-BE49-F238E27FC236}">
                <a16:creationId xmlns:a16="http://schemas.microsoft.com/office/drawing/2014/main" id="{AA7D98BA-89A5-4223-80FE-6390F4FD1A04}"/>
              </a:ext>
            </a:extLst>
          </p:cNvPr>
          <p:cNvSpPr txBox="1"/>
          <p:nvPr/>
        </p:nvSpPr>
        <p:spPr>
          <a:xfrm>
            <a:off x="938151" y="1145969"/>
            <a:ext cx="10224654" cy="1295868"/>
          </a:xfrm>
          <a:prstGeom prst="rect">
            <a:avLst/>
          </a:prstGeom>
          <a:noFill/>
        </p:spPr>
        <p:txBody>
          <a:bodyPr wrap="square" rtlCol="0">
            <a:spAutoFit/>
          </a:bodyPr>
          <a:lstStyle/>
          <a:p>
            <a:pPr>
              <a:lnSpc>
                <a:spcPct val="150000"/>
              </a:lnSpc>
            </a:pPr>
            <a:r>
              <a:rPr lang="de-DE" b="1" dirty="0"/>
              <a:t>Aufgabe 2:</a:t>
            </a:r>
          </a:p>
          <a:p>
            <a:pPr>
              <a:lnSpc>
                <a:spcPct val="150000"/>
              </a:lnSpc>
            </a:pPr>
            <a:r>
              <a:rPr lang="de-DE" dirty="0"/>
              <a:t>Die folgenden Folien zeigen verschiedene Quellen. Ordnen Sie diesen jeweils den passenden Quellentyp zu. Die verschiedenen Quellentypen finden Sie in der Lösung zur Aufgabe 1. </a:t>
            </a:r>
          </a:p>
        </p:txBody>
      </p:sp>
      <p:pic>
        <p:nvPicPr>
          <p:cNvPr id="8" name="Grafik 7" descr="Ein Bild, das Text, ClipArt enthält.&#10;&#10;Automatisch generierte Beschreibung">
            <a:extLst>
              <a:ext uri="{FF2B5EF4-FFF2-40B4-BE49-F238E27FC236}">
                <a16:creationId xmlns:a16="http://schemas.microsoft.com/office/drawing/2014/main" id="{388E1952-91FE-A04D-8431-859F222B94F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370114" y="391148"/>
            <a:ext cx="1316990" cy="609600"/>
          </a:xfrm>
          <a:prstGeom prst="rect">
            <a:avLst/>
          </a:prstGeom>
          <a:noFill/>
        </p:spPr>
      </p:pic>
    </p:spTree>
    <p:extLst>
      <p:ext uri="{BB962C8B-B14F-4D97-AF65-F5344CB8AC3E}">
        <p14:creationId xmlns:p14="http://schemas.microsoft.com/office/powerpoint/2010/main" val="3872936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13AC4169-95F0-4D52-A759-CE47A1E0BD1E}"/>
              </a:ext>
            </a:extLst>
          </p:cNvPr>
          <p:cNvSpPr txBox="1"/>
          <p:nvPr/>
        </p:nvSpPr>
        <p:spPr>
          <a:xfrm>
            <a:off x="855023" y="475013"/>
            <a:ext cx="10551226" cy="400110"/>
          </a:xfrm>
          <a:prstGeom prst="rect">
            <a:avLst/>
          </a:prstGeom>
          <a:noFill/>
        </p:spPr>
        <p:txBody>
          <a:bodyPr wrap="square" rtlCol="0">
            <a:spAutoFit/>
          </a:bodyPr>
          <a:lstStyle/>
          <a:p>
            <a:r>
              <a:rPr lang="de-DE" sz="2000" b="1" dirty="0"/>
              <a:t>Fachreferat: Übung zum Literaturverzeichnis</a:t>
            </a:r>
          </a:p>
        </p:txBody>
      </p:sp>
      <p:sp>
        <p:nvSpPr>
          <p:cNvPr id="5" name="Textfeld 4">
            <a:extLst>
              <a:ext uri="{FF2B5EF4-FFF2-40B4-BE49-F238E27FC236}">
                <a16:creationId xmlns:a16="http://schemas.microsoft.com/office/drawing/2014/main" id="{AA7D98BA-89A5-4223-80FE-6390F4FD1A04}"/>
              </a:ext>
            </a:extLst>
          </p:cNvPr>
          <p:cNvSpPr txBox="1"/>
          <p:nvPr/>
        </p:nvSpPr>
        <p:spPr>
          <a:xfrm>
            <a:off x="938151" y="1145969"/>
            <a:ext cx="10224654" cy="464871"/>
          </a:xfrm>
          <a:prstGeom prst="rect">
            <a:avLst/>
          </a:prstGeom>
          <a:noFill/>
        </p:spPr>
        <p:txBody>
          <a:bodyPr wrap="square" rtlCol="0">
            <a:spAutoFit/>
          </a:bodyPr>
          <a:lstStyle/>
          <a:p>
            <a:pPr>
              <a:lnSpc>
                <a:spcPct val="150000"/>
              </a:lnSpc>
            </a:pPr>
            <a:r>
              <a:rPr lang="de-DE" b="1" dirty="0"/>
              <a:t>Quelle 1:</a:t>
            </a:r>
          </a:p>
        </p:txBody>
      </p:sp>
      <p:pic>
        <p:nvPicPr>
          <p:cNvPr id="2" name="Grafik 1">
            <a:extLst>
              <a:ext uri="{FF2B5EF4-FFF2-40B4-BE49-F238E27FC236}">
                <a16:creationId xmlns:a16="http://schemas.microsoft.com/office/drawing/2014/main" id="{97373AD8-6EEA-734A-8993-B2F2E010B1AA}"/>
              </a:ext>
            </a:extLst>
          </p:cNvPr>
          <p:cNvPicPr>
            <a:picLocks noChangeAspect="1"/>
          </p:cNvPicPr>
          <p:nvPr/>
        </p:nvPicPr>
        <p:blipFill>
          <a:blip r:embed="rId2"/>
          <a:stretch>
            <a:fillRect/>
          </a:stretch>
        </p:blipFill>
        <p:spPr>
          <a:xfrm>
            <a:off x="2424908" y="1145969"/>
            <a:ext cx="3705728" cy="4999328"/>
          </a:xfrm>
          <a:prstGeom prst="rect">
            <a:avLst/>
          </a:prstGeom>
          <a:ln>
            <a:solidFill>
              <a:schemeClr val="tx1"/>
            </a:solidFill>
          </a:ln>
        </p:spPr>
      </p:pic>
      <p:pic>
        <p:nvPicPr>
          <p:cNvPr id="3" name="Grafik 2">
            <a:extLst>
              <a:ext uri="{FF2B5EF4-FFF2-40B4-BE49-F238E27FC236}">
                <a16:creationId xmlns:a16="http://schemas.microsoft.com/office/drawing/2014/main" id="{D3F43148-8BF5-E34D-BF15-37B639C95F6F}"/>
              </a:ext>
            </a:extLst>
          </p:cNvPr>
          <p:cNvPicPr>
            <a:picLocks noChangeAspect="1"/>
          </p:cNvPicPr>
          <p:nvPr/>
        </p:nvPicPr>
        <p:blipFill rotWithShape="1">
          <a:blip r:embed="rId3"/>
          <a:srcRect b="93034"/>
          <a:stretch/>
        </p:blipFill>
        <p:spPr>
          <a:xfrm>
            <a:off x="6463508" y="675068"/>
            <a:ext cx="5728492" cy="662054"/>
          </a:xfrm>
          <a:prstGeom prst="rect">
            <a:avLst/>
          </a:prstGeom>
          <a:ln>
            <a:noFill/>
          </a:ln>
        </p:spPr>
      </p:pic>
      <p:pic>
        <p:nvPicPr>
          <p:cNvPr id="8" name="Grafik 7">
            <a:extLst>
              <a:ext uri="{FF2B5EF4-FFF2-40B4-BE49-F238E27FC236}">
                <a16:creationId xmlns:a16="http://schemas.microsoft.com/office/drawing/2014/main" id="{F82B5BCC-A8D2-BB4C-B089-F3DFF64E8FBA}"/>
              </a:ext>
            </a:extLst>
          </p:cNvPr>
          <p:cNvPicPr>
            <a:picLocks noChangeAspect="1"/>
          </p:cNvPicPr>
          <p:nvPr/>
        </p:nvPicPr>
        <p:blipFill rotWithShape="1">
          <a:blip r:embed="rId3"/>
          <a:srcRect t="39729" r="9030"/>
          <a:stretch/>
        </p:blipFill>
        <p:spPr>
          <a:xfrm>
            <a:off x="6486765" y="1337122"/>
            <a:ext cx="4475278" cy="4919246"/>
          </a:xfrm>
          <a:prstGeom prst="rect">
            <a:avLst/>
          </a:prstGeom>
          <a:ln>
            <a:noFill/>
          </a:ln>
        </p:spPr>
      </p:pic>
      <p:sp>
        <p:nvSpPr>
          <p:cNvPr id="9" name="Textfeld 8">
            <a:extLst>
              <a:ext uri="{FF2B5EF4-FFF2-40B4-BE49-F238E27FC236}">
                <a16:creationId xmlns:a16="http://schemas.microsoft.com/office/drawing/2014/main" id="{2221714D-E4D7-A145-B64D-9A45F26F6F59}"/>
              </a:ext>
            </a:extLst>
          </p:cNvPr>
          <p:cNvSpPr txBox="1"/>
          <p:nvPr/>
        </p:nvSpPr>
        <p:spPr>
          <a:xfrm>
            <a:off x="6680499" y="785308"/>
            <a:ext cx="4281543" cy="5471060"/>
          </a:xfrm>
          <a:prstGeom prst="rect">
            <a:avLst/>
          </a:prstGeom>
          <a:noFill/>
          <a:ln>
            <a:solidFill>
              <a:schemeClr val="tx1"/>
            </a:solidFill>
          </a:ln>
        </p:spPr>
        <p:txBody>
          <a:bodyPr wrap="square" rtlCol="0">
            <a:spAutoFit/>
          </a:bodyPr>
          <a:lstStyle/>
          <a:p>
            <a:endParaRPr lang="de-DE" dirty="0"/>
          </a:p>
        </p:txBody>
      </p:sp>
      <p:pic>
        <p:nvPicPr>
          <p:cNvPr id="10" name="Grafik 9" descr="Ein Bild, das Text, ClipArt enthält.&#10;&#10;Automatisch generierte Beschreibung">
            <a:extLst>
              <a:ext uri="{FF2B5EF4-FFF2-40B4-BE49-F238E27FC236}">
                <a16:creationId xmlns:a16="http://schemas.microsoft.com/office/drawing/2014/main" id="{DD0E87A2-B3C2-574D-9BD1-39F85BD1E62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747754" y="170213"/>
            <a:ext cx="1316990" cy="609600"/>
          </a:xfrm>
          <a:prstGeom prst="rect">
            <a:avLst/>
          </a:prstGeom>
          <a:noFill/>
        </p:spPr>
      </p:pic>
    </p:spTree>
    <p:extLst>
      <p:ext uri="{BB962C8B-B14F-4D97-AF65-F5344CB8AC3E}">
        <p14:creationId xmlns:p14="http://schemas.microsoft.com/office/powerpoint/2010/main" val="1995237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13AC4169-95F0-4D52-A759-CE47A1E0BD1E}"/>
              </a:ext>
            </a:extLst>
          </p:cNvPr>
          <p:cNvSpPr txBox="1"/>
          <p:nvPr/>
        </p:nvSpPr>
        <p:spPr>
          <a:xfrm>
            <a:off x="855023" y="475013"/>
            <a:ext cx="10551226" cy="400110"/>
          </a:xfrm>
          <a:prstGeom prst="rect">
            <a:avLst/>
          </a:prstGeom>
          <a:noFill/>
        </p:spPr>
        <p:txBody>
          <a:bodyPr wrap="square" rtlCol="0">
            <a:spAutoFit/>
          </a:bodyPr>
          <a:lstStyle/>
          <a:p>
            <a:r>
              <a:rPr lang="de-DE" sz="2000" b="1" dirty="0"/>
              <a:t>Fachreferat: Übung zum Literaturverzeichnis</a:t>
            </a:r>
          </a:p>
        </p:txBody>
      </p:sp>
      <p:sp>
        <p:nvSpPr>
          <p:cNvPr id="5" name="Textfeld 4">
            <a:extLst>
              <a:ext uri="{FF2B5EF4-FFF2-40B4-BE49-F238E27FC236}">
                <a16:creationId xmlns:a16="http://schemas.microsoft.com/office/drawing/2014/main" id="{AA7D98BA-89A5-4223-80FE-6390F4FD1A04}"/>
              </a:ext>
            </a:extLst>
          </p:cNvPr>
          <p:cNvSpPr txBox="1"/>
          <p:nvPr/>
        </p:nvSpPr>
        <p:spPr>
          <a:xfrm>
            <a:off x="938151" y="1145969"/>
            <a:ext cx="10224654" cy="464871"/>
          </a:xfrm>
          <a:prstGeom prst="rect">
            <a:avLst/>
          </a:prstGeom>
          <a:noFill/>
        </p:spPr>
        <p:txBody>
          <a:bodyPr wrap="square" rtlCol="0">
            <a:spAutoFit/>
          </a:bodyPr>
          <a:lstStyle/>
          <a:p>
            <a:pPr>
              <a:lnSpc>
                <a:spcPct val="150000"/>
              </a:lnSpc>
            </a:pPr>
            <a:r>
              <a:rPr lang="de-DE" b="1" dirty="0"/>
              <a:t>Quelle 2:</a:t>
            </a:r>
          </a:p>
        </p:txBody>
      </p:sp>
      <p:pic>
        <p:nvPicPr>
          <p:cNvPr id="6" name="Grafik 5">
            <a:extLst>
              <a:ext uri="{FF2B5EF4-FFF2-40B4-BE49-F238E27FC236}">
                <a16:creationId xmlns:a16="http://schemas.microsoft.com/office/drawing/2014/main" id="{D229D3AF-BEC4-6648-9674-46F259327E0B}"/>
              </a:ext>
            </a:extLst>
          </p:cNvPr>
          <p:cNvPicPr>
            <a:picLocks noChangeAspect="1"/>
          </p:cNvPicPr>
          <p:nvPr/>
        </p:nvPicPr>
        <p:blipFill>
          <a:blip r:embed="rId2"/>
          <a:stretch>
            <a:fillRect/>
          </a:stretch>
        </p:blipFill>
        <p:spPr>
          <a:xfrm>
            <a:off x="676433" y="1615814"/>
            <a:ext cx="10908406" cy="4096217"/>
          </a:xfrm>
          <a:prstGeom prst="rect">
            <a:avLst/>
          </a:prstGeom>
          <a:ln>
            <a:solidFill>
              <a:schemeClr val="tx1"/>
            </a:solidFill>
          </a:ln>
        </p:spPr>
      </p:pic>
      <p:sp>
        <p:nvSpPr>
          <p:cNvPr id="8" name="Textfeld 7">
            <a:extLst>
              <a:ext uri="{FF2B5EF4-FFF2-40B4-BE49-F238E27FC236}">
                <a16:creationId xmlns:a16="http://schemas.microsoft.com/office/drawing/2014/main" id="{A87C4E79-4E33-9E45-9906-3AEC34055168}"/>
              </a:ext>
            </a:extLst>
          </p:cNvPr>
          <p:cNvSpPr txBox="1"/>
          <p:nvPr/>
        </p:nvSpPr>
        <p:spPr>
          <a:xfrm>
            <a:off x="9351958" y="5712031"/>
            <a:ext cx="3621694" cy="276999"/>
          </a:xfrm>
          <a:prstGeom prst="rect">
            <a:avLst/>
          </a:prstGeom>
          <a:noFill/>
        </p:spPr>
        <p:txBody>
          <a:bodyPr wrap="square" rtlCol="0">
            <a:spAutoFit/>
          </a:bodyPr>
          <a:lstStyle/>
          <a:p>
            <a:r>
              <a:rPr lang="de-DE" sz="1200" dirty="0"/>
              <a:t>zuletzt aufgerufen am 14.09.2022</a:t>
            </a:r>
          </a:p>
        </p:txBody>
      </p:sp>
      <p:pic>
        <p:nvPicPr>
          <p:cNvPr id="9" name="Grafik 8" descr="Ein Bild, das Text, ClipArt enthält.&#10;&#10;Automatisch generierte Beschreibung">
            <a:extLst>
              <a:ext uri="{FF2B5EF4-FFF2-40B4-BE49-F238E27FC236}">
                <a16:creationId xmlns:a16="http://schemas.microsoft.com/office/drawing/2014/main" id="{D0EDA79C-9931-6E46-AF6A-0BA4A58B33D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370114" y="391148"/>
            <a:ext cx="1316990" cy="609600"/>
          </a:xfrm>
          <a:prstGeom prst="rect">
            <a:avLst/>
          </a:prstGeom>
          <a:noFill/>
        </p:spPr>
      </p:pic>
    </p:spTree>
    <p:extLst>
      <p:ext uri="{BB962C8B-B14F-4D97-AF65-F5344CB8AC3E}">
        <p14:creationId xmlns:p14="http://schemas.microsoft.com/office/powerpoint/2010/main" val="2367633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13AC4169-95F0-4D52-A759-CE47A1E0BD1E}"/>
              </a:ext>
            </a:extLst>
          </p:cNvPr>
          <p:cNvSpPr txBox="1"/>
          <p:nvPr/>
        </p:nvSpPr>
        <p:spPr>
          <a:xfrm>
            <a:off x="855023" y="475013"/>
            <a:ext cx="10551226" cy="400110"/>
          </a:xfrm>
          <a:prstGeom prst="rect">
            <a:avLst/>
          </a:prstGeom>
          <a:noFill/>
        </p:spPr>
        <p:txBody>
          <a:bodyPr wrap="square" rtlCol="0">
            <a:spAutoFit/>
          </a:bodyPr>
          <a:lstStyle/>
          <a:p>
            <a:r>
              <a:rPr lang="de-DE" sz="2000" b="1" dirty="0"/>
              <a:t>Fachreferat: Übung zum Literaturverzeichnis</a:t>
            </a:r>
          </a:p>
        </p:txBody>
      </p:sp>
      <p:sp>
        <p:nvSpPr>
          <p:cNvPr id="5" name="Textfeld 4">
            <a:extLst>
              <a:ext uri="{FF2B5EF4-FFF2-40B4-BE49-F238E27FC236}">
                <a16:creationId xmlns:a16="http://schemas.microsoft.com/office/drawing/2014/main" id="{AA7D98BA-89A5-4223-80FE-6390F4FD1A04}"/>
              </a:ext>
            </a:extLst>
          </p:cNvPr>
          <p:cNvSpPr txBox="1"/>
          <p:nvPr/>
        </p:nvSpPr>
        <p:spPr>
          <a:xfrm>
            <a:off x="938151" y="1145969"/>
            <a:ext cx="10224654" cy="464871"/>
          </a:xfrm>
          <a:prstGeom prst="rect">
            <a:avLst/>
          </a:prstGeom>
          <a:noFill/>
        </p:spPr>
        <p:txBody>
          <a:bodyPr wrap="square" rtlCol="0">
            <a:spAutoFit/>
          </a:bodyPr>
          <a:lstStyle/>
          <a:p>
            <a:pPr>
              <a:lnSpc>
                <a:spcPct val="150000"/>
              </a:lnSpc>
            </a:pPr>
            <a:r>
              <a:rPr lang="de-DE" b="1" dirty="0"/>
              <a:t>Quelle 3:</a:t>
            </a:r>
          </a:p>
        </p:txBody>
      </p:sp>
      <p:pic>
        <p:nvPicPr>
          <p:cNvPr id="2" name="Grafik 1">
            <a:extLst>
              <a:ext uri="{FF2B5EF4-FFF2-40B4-BE49-F238E27FC236}">
                <a16:creationId xmlns:a16="http://schemas.microsoft.com/office/drawing/2014/main" id="{A49DF979-16F1-EC41-BEDB-1A6F54AD2ECE}"/>
              </a:ext>
            </a:extLst>
          </p:cNvPr>
          <p:cNvPicPr>
            <a:picLocks noChangeAspect="1"/>
          </p:cNvPicPr>
          <p:nvPr/>
        </p:nvPicPr>
        <p:blipFill>
          <a:blip r:embed="rId2"/>
          <a:stretch>
            <a:fillRect/>
          </a:stretch>
        </p:blipFill>
        <p:spPr>
          <a:xfrm>
            <a:off x="2475553" y="916979"/>
            <a:ext cx="3967403" cy="5331854"/>
          </a:xfrm>
          <a:prstGeom prst="rect">
            <a:avLst/>
          </a:prstGeom>
          <a:ln>
            <a:solidFill>
              <a:schemeClr val="tx1"/>
            </a:solidFill>
          </a:ln>
        </p:spPr>
      </p:pic>
      <p:pic>
        <p:nvPicPr>
          <p:cNvPr id="3" name="Grafik 2">
            <a:extLst>
              <a:ext uri="{FF2B5EF4-FFF2-40B4-BE49-F238E27FC236}">
                <a16:creationId xmlns:a16="http://schemas.microsoft.com/office/drawing/2014/main" id="{3DB7CCFD-C727-DA4F-A904-E2AA53AE3656}"/>
              </a:ext>
            </a:extLst>
          </p:cNvPr>
          <p:cNvPicPr>
            <a:picLocks noChangeAspect="1"/>
          </p:cNvPicPr>
          <p:nvPr/>
        </p:nvPicPr>
        <p:blipFill>
          <a:blip r:embed="rId3"/>
          <a:stretch>
            <a:fillRect/>
          </a:stretch>
        </p:blipFill>
        <p:spPr>
          <a:xfrm>
            <a:off x="6631049" y="1347074"/>
            <a:ext cx="5459946" cy="4364957"/>
          </a:xfrm>
          <a:prstGeom prst="rect">
            <a:avLst/>
          </a:prstGeom>
          <a:ln>
            <a:solidFill>
              <a:schemeClr val="tx1"/>
            </a:solidFill>
          </a:ln>
        </p:spPr>
      </p:pic>
      <p:pic>
        <p:nvPicPr>
          <p:cNvPr id="9" name="Grafik 8" descr="Ein Bild, das Text, ClipArt enthält.&#10;&#10;Automatisch generierte Beschreibung">
            <a:extLst>
              <a:ext uri="{FF2B5EF4-FFF2-40B4-BE49-F238E27FC236}">
                <a16:creationId xmlns:a16="http://schemas.microsoft.com/office/drawing/2014/main" id="{0359AA1F-DE88-DA41-8EAD-D59B25BDF64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370114" y="391148"/>
            <a:ext cx="1316990" cy="609600"/>
          </a:xfrm>
          <a:prstGeom prst="rect">
            <a:avLst/>
          </a:prstGeom>
          <a:noFill/>
        </p:spPr>
      </p:pic>
    </p:spTree>
    <p:extLst>
      <p:ext uri="{BB962C8B-B14F-4D97-AF65-F5344CB8AC3E}">
        <p14:creationId xmlns:p14="http://schemas.microsoft.com/office/powerpoint/2010/main" val="4285908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13AC4169-95F0-4D52-A759-CE47A1E0BD1E}"/>
              </a:ext>
            </a:extLst>
          </p:cNvPr>
          <p:cNvSpPr txBox="1"/>
          <p:nvPr/>
        </p:nvSpPr>
        <p:spPr>
          <a:xfrm>
            <a:off x="855023" y="475013"/>
            <a:ext cx="10551226" cy="400110"/>
          </a:xfrm>
          <a:prstGeom prst="rect">
            <a:avLst/>
          </a:prstGeom>
          <a:noFill/>
        </p:spPr>
        <p:txBody>
          <a:bodyPr wrap="square" rtlCol="0">
            <a:spAutoFit/>
          </a:bodyPr>
          <a:lstStyle/>
          <a:p>
            <a:r>
              <a:rPr lang="de-DE" sz="2000" b="1" dirty="0"/>
              <a:t>Fachreferat: Übung zum Literaturverzeichnis</a:t>
            </a:r>
          </a:p>
        </p:txBody>
      </p:sp>
      <p:sp>
        <p:nvSpPr>
          <p:cNvPr id="5" name="Textfeld 4">
            <a:extLst>
              <a:ext uri="{FF2B5EF4-FFF2-40B4-BE49-F238E27FC236}">
                <a16:creationId xmlns:a16="http://schemas.microsoft.com/office/drawing/2014/main" id="{AA7D98BA-89A5-4223-80FE-6390F4FD1A04}"/>
              </a:ext>
            </a:extLst>
          </p:cNvPr>
          <p:cNvSpPr txBox="1"/>
          <p:nvPr/>
        </p:nvSpPr>
        <p:spPr>
          <a:xfrm>
            <a:off x="938151" y="1145969"/>
            <a:ext cx="10224654" cy="464871"/>
          </a:xfrm>
          <a:prstGeom prst="rect">
            <a:avLst/>
          </a:prstGeom>
          <a:noFill/>
        </p:spPr>
        <p:txBody>
          <a:bodyPr wrap="square" rtlCol="0">
            <a:spAutoFit/>
          </a:bodyPr>
          <a:lstStyle/>
          <a:p>
            <a:pPr>
              <a:lnSpc>
                <a:spcPct val="150000"/>
              </a:lnSpc>
            </a:pPr>
            <a:r>
              <a:rPr lang="de-DE" b="1" dirty="0"/>
              <a:t>Quelle 4:</a:t>
            </a:r>
          </a:p>
        </p:txBody>
      </p:sp>
      <p:pic>
        <p:nvPicPr>
          <p:cNvPr id="6" name="Grafik 5">
            <a:extLst>
              <a:ext uri="{FF2B5EF4-FFF2-40B4-BE49-F238E27FC236}">
                <a16:creationId xmlns:a16="http://schemas.microsoft.com/office/drawing/2014/main" id="{175B4CC2-692F-4F48-9652-BAA3B69E2A77}"/>
              </a:ext>
            </a:extLst>
          </p:cNvPr>
          <p:cNvPicPr>
            <a:picLocks noChangeAspect="1"/>
          </p:cNvPicPr>
          <p:nvPr/>
        </p:nvPicPr>
        <p:blipFill>
          <a:blip r:embed="rId2"/>
          <a:stretch>
            <a:fillRect/>
          </a:stretch>
        </p:blipFill>
        <p:spPr>
          <a:xfrm>
            <a:off x="34636" y="1859148"/>
            <a:ext cx="12192000" cy="3439886"/>
          </a:xfrm>
          <a:prstGeom prst="rect">
            <a:avLst/>
          </a:prstGeom>
          <a:ln>
            <a:solidFill>
              <a:schemeClr val="tx1"/>
            </a:solidFill>
          </a:ln>
        </p:spPr>
      </p:pic>
      <p:sp>
        <p:nvSpPr>
          <p:cNvPr id="7" name="Textfeld 6">
            <a:extLst>
              <a:ext uri="{FF2B5EF4-FFF2-40B4-BE49-F238E27FC236}">
                <a16:creationId xmlns:a16="http://schemas.microsoft.com/office/drawing/2014/main" id="{4378C9D6-2887-5A49-B0F4-44FF466C1796}"/>
              </a:ext>
            </a:extLst>
          </p:cNvPr>
          <p:cNvSpPr txBox="1"/>
          <p:nvPr/>
        </p:nvSpPr>
        <p:spPr>
          <a:xfrm>
            <a:off x="9595402" y="5255099"/>
            <a:ext cx="3621694" cy="276999"/>
          </a:xfrm>
          <a:prstGeom prst="rect">
            <a:avLst/>
          </a:prstGeom>
          <a:noFill/>
        </p:spPr>
        <p:txBody>
          <a:bodyPr wrap="square" rtlCol="0">
            <a:spAutoFit/>
          </a:bodyPr>
          <a:lstStyle/>
          <a:p>
            <a:r>
              <a:rPr lang="de-DE" sz="1200" dirty="0"/>
              <a:t>zuletzt aufgerufen am 14.09.2022</a:t>
            </a:r>
          </a:p>
        </p:txBody>
      </p:sp>
      <p:pic>
        <p:nvPicPr>
          <p:cNvPr id="8" name="Grafik 7" descr="Ein Bild, das Text, ClipArt enthält.&#10;&#10;Automatisch generierte Beschreibung">
            <a:extLst>
              <a:ext uri="{FF2B5EF4-FFF2-40B4-BE49-F238E27FC236}">
                <a16:creationId xmlns:a16="http://schemas.microsoft.com/office/drawing/2014/main" id="{ED706511-314E-5849-8929-C326C1BCB88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370114" y="391148"/>
            <a:ext cx="1316990" cy="609600"/>
          </a:xfrm>
          <a:prstGeom prst="rect">
            <a:avLst/>
          </a:prstGeom>
          <a:noFill/>
        </p:spPr>
      </p:pic>
    </p:spTree>
    <p:extLst>
      <p:ext uri="{BB962C8B-B14F-4D97-AF65-F5344CB8AC3E}">
        <p14:creationId xmlns:p14="http://schemas.microsoft.com/office/powerpoint/2010/main" val="1246110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13AC4169-95F0-4D52-A759-CE47A1E0BD1E}"/>
              </a:ext>
            </a:extLst>
          </p:cNvPr>
          <p:cNvSpPr txBox="1"/>
          <p:nvPr/>
        </p:nvSpPr>
        <p:spPr>
          <a:xfrm>
            <a:off x="855023" y="475013"/>
            <a:ext cx="10551226" cy="400110"/>
          </a:xfrm>
          <a:prstGeom prst="rect">
            <a:avLst/>
          </a:prstGeom>
          <a:noFill/>
        </p:spPr>
        <p:txBody>
          <a:bodyPr wrap="square" rtlCol="0">
            <a:spAutoFit/>
          </a:bodyPr>
          <a:lstStyle/>
          <a:p>
            <a:r>
              <a:rPr lang="de-DE" sz="2000" b="1" dirty="0"/>
              <a:t>Fachreferat: Übung zum Literaturverzeichnis</a:t>
            </a:r>
          </a:p>
        </p:txBody>
      </p:sp>
      <p:sp>
        <p:nvSpPr>
          <p:cNvPr id="5" name="Textfeld 4">
            <a:extLst>
              <a:ext uri="{FF2B5EF4-FFF2-40B4-BE49-F238E27FC236}">
                <a16:creationId xmlns:a16="http://schemas.microsoft.com/office/drawing/2014/main" id="{AA7D98BA-89A5-4223-80FE-6390F4FD1A04}"/>
              </a:ext>
            </a:extLst>
          </p:cNvPr>
          <p:cNvSpPr txBox="1"/>
          <p:nvPr/>
        </p:nvSpPr>
        <p:spPr>
          <a:xfrm>
            <a:off x="938151" y="1145969"/>
            <a:ext cx="10224654" cy="464871"/>
          </a:xfrm>
          <a:prstGeom prst="rect">
            <a:avLst/>
          </a:prstGeom>
          <a:noFill/>
        </p:spPr>
        <p:txBody>
          <a:bodyPr wrap="square" rtlCol="0">
            <a:spAutoFit/>
          </a:bodyPr>
          <a:lstStyle/>
          <a:p>
            <a:pPr>
              <a:lnSpc>
                <a:spcPct val="150000"/>
              </a:lnSpc>
            </a:pPr>
            <a:r>
              <a:rPr lang="de-DE" b="1" dirty="0"/>
              <a:t>Quelle 5:</a:t>
            </a:r>
          </a:p>
        </p:txBody>
      </p:sp>
      <p:pic>
        <p:nvPicPr>
          <p:cNvPr id="2" name="Grafik 1">
            <a:extLst>
              <a:ext uri="{FF2B5EF4-FFF2-40B4-BE49-F238E27FC236}">
                <a16:creationId xmlns:a16="http://schemas.microsoft.com/office/drawing/2014/main" id="{8E36877B-87D4-D74E-A06A-90473FF4933C}"/>
              </a:ext>
            </a:extLst>
          </p:cNvPr>
          <p:cNvPicPr>
            <a:picLocks noChangeAspect="1"/>
          </p:cNvPicPr>
          <p:nvPr/>
        </p:nvPicPr>
        <p:blipFill>
          <a:blip r:embed="rId2"/>
          <a:stretch>
            <a:fillRect/>
          </a:stretch>
        </p:blipFill>
        <p:spPr>
          <a:xfrm>
            <a:off x="1968403" y="973311"/>
            <a:ext cx="5032710" cy="5712031"/>
          </a:xfrm>
          <a:prstGeom prst="rect">
            <a:avLst/>
          </a:prstGeom>
          <a:ln>
            <a:solidFill>
              <a:schemeClr val="tx1"/>
            </a:solidFill>
          </a:ln>
        </p:spPr>
      </p:pic>
      <p:pic>
        <p:nvPicPr>
          <p:cNvPr id="3" name="Grafik 2">
            <a:extLst>
              <a:ext uri="{FF2B5EF4-FFF2-40B4-BE49-F238E27FC236}">
                <a16:creationId xmlns:a16="http://schemas.microsoft.com/office/drawing/2014/main" id="{4A7AD8AA-9574-CF4F-B543-8AB6D0BB321D}"/>
              </a:ext>
            </a:extLst>
          </p:cNvPr>
          <p:cNvPicPr>
            <a:picLocks noChangeAspect="1"/>
          </p:cNvPicPr>
          <p:nvPr/>
        </p:nvPicPr>
        <p:blipFill rotWithShape="1">
          <a:blip r:embed="rId3"/>
          <a:srcRect r="9526"/>
          <a:stretch/>
        </p:blipFill>
        <p:spPr>
          <a:xfrm>
            <a:off x="7033385" y="877414"/>
            <a:ext cx="4821541" cy="5903827"/>
          </a:xfrm>
          <a:prstGeom prst="rect">
            <a:avLst/>
          </a:prstGeom>
          <a:ln>
            <a:solidFill>
              <a:schemeClr val="tx1"/>
            </a:solidFill>
          </a:ln>
        </p:spPr>
      </p:pic>
      <p:sp>
        <p:nvSpPr>
          <p:cNvPr id="8" name="Textfeld 7">
            <a:extLst>
              <a:ext uri="{FF2B5EF4-FFF2-40B4-BE49-F238E27FC236}">
                <a16:creationId xmlns:a16="http://schemas.microsoft.com/office/drawing/2014/main" id="{6B4A7186-8123-1949-960D-F5A515D926EC}"/>
              </a:ext>
            </a:extLst>
          </p:cNvPr>
          <p:cNvSpPr txBox="1"/>
          <p:nvPr/>
        </p:nvSpPr>
        <p:spPr>
          <a:xfrm>
            <a:off x="7078532" y="5378824"/>
            <a:ext cx="4744122" cy="699247"/>
          </a:xfrm>
          <a:prstGeom prst="rect">
            <a:avLst/>
          </a:prstGeom>
          <a:noFill/>
          <a:ln w="38100">
            <a:solidFill>
              <a:srgbClr val="FF0000"/>
            </a:solidFill>
          </a:ln>
        </p:spPr>
        <p:txBody>
          <a:bodyPr wrap="square" rtlCol="0">
            <a:spAutoFit/>
          </a:bodyPr>
          <a:lstStyle/>
          <a:p>
            <a:endParaRPr lang="de-DE" dirty="0"/>
          </a:p>
        </p:txBody>
      </p:sp>
      <p:pic>
        <p:nvPicPr>
          <p:cNvPr id="9" name="Grafik 8" descr="Ein Bild, das Text, ClipArt enthält.&#10;&#10;Automatisch generierte Beschreibung">
            <a:extLst>
              <a:ext uri="{FF2B5EF4-FFF2-40B4-BE49-F238E27FC236}">
                <a16:creationId xmlns:a16="http://schemas.microsoft.com/office/drawing/2014/main" id="{21741337-CB87-0847-92A5-5D4A13C9E38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313598" y="248174"/>
            <a:ext cx="1316990" cy="609600"/>
          </a:xfrm>
          <a:prstGeom prst="rect">
            <a:avLst/>
          </a:prstGeom>
          <a:noFill/>
        </p:spPr>
      </p:pic>
    </p:spTree>
    <p:extLst>
      <p:ext uri="{BB962C8B-B14F-4D97-AF65-F5344CB8AC3E}">
        <p14:creationId xmlns:p14="http://schemas.microsoft.com/office/powerpoint/2010/main" val="3635474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13AC4169-95F0-4D52-A759-CE47A1E0BD1E}"/>
              </a:ext>
            </a:extLst>
          </p:cNvPr>
          <p:cNvSpPr txBox="1"/>
          <p:nvPr/>
        </p:nvSpPr>
        <p:spPr>
          <a:xfrm>
            <a:off x="855023" y="475013"/>
            <a:ext cx="10551226" cy="400110"/>
          </a:xfrm>
          <a:prstGeom prst="rect">
            <a:avLst/>
          </a:prstGeom>
          <a:noFill/>
        </p:spPr>
        <p:txBody>
          <a:bodyPr wrap="square" rtlCol="0">
            <a:spAutoFit/>
          </a:bodyPr>
          <a:lstStyle/>
          <a:p>
            <a:r>
              <a:rPr lang="de-DE" sz="2000" b="1" dirty="0"/>
              <a:t>Fachreferat: Übung zum Literaturverzeichnis</a:t>
            </a:r>
          </a:p>
        </p:txBody>
      </p:sp>
      <p:sp>
        <p:nvSpPr>
          <p:cNvPr id="5" name="Textfeld 4">
            <a:extLst>
              <a:ext uri="{FF2B5EF4-FFF2-40B4-BE49-F238E27FC236}">
                <a16:creationId xmlns:a16="http://schemas.microsoft.com/office/drawing/2014/main" id="{AA7D98BA-89A5-4223-80FE-6390F4FD1A04}"/>
              </a:ext>
            </a:extLst>
          </p:cNvPr>
          <p:cNvSpPr txBox="1"/>
          <p:nvPr/>
        </p:nvSpPr>
        <p:spPr>
          <a:xfrm>
            <a:off x="938151" y="1145969"/>
            <a:ext cx="10224654" cy="464871"/>
          </a:xfrm>
          <a:prstGeom prst="rect">
            <a:avLst/>
          </a:prstGeom>
          <a:noFill/>
        </p:spPr>
        <p:txBody>
          <a:bodyPr wrap="square" rtlCol="0">
            <a:spAutoFit/>
          </a:bodyPr>
          <a:lstStyle/>
          <a:p>
            <a:pPr>
              <a:lnSpc>
                <a:spcPct val="150000"/>
              </a:lnSpc>
            </a:pPr>
            <a:r>
              <a:rPr lang="de-DE" b="1" dirty="0"/>
              <a:t>Quelle 6:</a:t>
            </a:r>
          </a:p>
        </p:txBody>
      </p:sp>
      <p:pic>
        <p:nvPicPr>
          <p:cNvPr id="6" name="Grafik 5">
            <a:extLst>
              <a:ext uri="{FF2B5EF4-FFF2-40B4-BE49-F238E27FC236}">
                <a16:creationId xmlns:a16="http://schemas.microsoft.com/office/drawing/2014/main" id="{4DE96478-AFC2-5542-880C-77BCDD772D07}"/>
              </a:ext>
            </a:extLst>
          </p:cNvPr>
          <p:cNvPicPr>
            <a:picLocks noChangeAspect="1"/>
          </p:cNvPicPr>
          <p:nvPr/>
        </p:nvPicPr>
        <p:blipFill rotWithShape="1">
          <a:blip r:embed="rId2"/>
          <a:srcRect t="1" b="73175"/>
          <a:stretch/>
        </p:blipFill>
        <p:spPr>
          <a:xfrm>
            <a:off x="5720241" y="329491"/>
            <a:ext cx="5376795" cy="1839600"/>
          </a:xfrm>
          <a:prstGeom prst="rect">
            <a:avLst/>
          </a:prstGeom>
        </p:spPr>
      </p:pic>
      <p:pic>
        <p:nvPicPr>
          <p:cNvPr id="9" name="Grafik 8">
            <a:extLst>
              <a:ext uri="{FF2B5EF4-FFF2-40B4-BE49-F238E27FC236}">
                <a16:creationId xmlns:a16="http://schemas.microsoft.com/office/drawing/2014/main" id="{C8013194-A834-2E46-BAA7-361B538768FB}"/>
              </a:ext>
            </a:extLst>
          </p:cNvPr>
          <p:cNvPicPr>
            <a:picLocks noChangeAspect="1"/>
          </p:cNvPicPr>
          <p:nvPr/>
        </p:nvPicPr>
        <p:blipFill rotWithShape="1">
          <a:blip r:embed="rId2"/>
          <a:srcRect t="41154"/>
          <a:stretch/>
        </p:blipFill>
        <p:spPr>
          <a:xfrm>
            <a:off x="5840179" y="2169091"/>
            <a:ext cx="6198398" cy="4652404"/>
          </a:xfrm>
          <a:prstGeom prst="rect">
            <a:avLst/>
          </a:prstGeom>
        </p:spPr>
      </p:pic>
      <p:sp>
        <p:nvSpPr>
          <p:cNvPr id="7" name="Textfeld 6">
            <a:extLst>
              <a:ext uri="{FF2B5EF4-FFF2-40B4-BE49-F238E27FC236}">
                <a16:creationId xmlns:a16="http://schemas.microsoft.com/office/drawing/2014/main" id="{E14004F0-6274-2149-9091-4137C49D9388}"/>
              </a:ext>
            </a:extLst>
          </p:cNvPr>
          <p:cNvSpPr txBox="1"/>
          <p:nvPr/>
        </p:nvSpPr>
        <p:spPr>
          <a:xfrm>
            <a:off x="5614279" y="204395"/>
            <a:ext cx="6522720" cy="6617100"/>
          </a:xfrm>
          <a:prstGeom prst="rect">
            <a:avLst/>
          </a:prstGeom>
          <a:noFill/>
          <a:ln>
            <a:solidFill>
              <a:schemeClr val="tx1"/>
            </a:solidFill>
          </a:ln>
        </p:spPr>
        <p:txBody>
          <a:bodyPr wrap="square" rtlCol="0">
            <a:spAutoFit/>
          </a:bodyPr>
          <a:lstStyle/>
          <a:p>
            <a:endParaRPr lang="de-DE" dirty="0"/>
          </a:p>
        </p:txBody>
      </p:sp>
      <p:pic>
        <p:nvPicPr>
          <p:cNvPr id="10" name="Grafik 9">
            <a:extLst>
              <a:ext uri="{FF2B5EF4-FFF2-40B4-BE49-F238E27FC236}">
                <a16:creationId xmlns:a16="http://schemas.microsoft.com/office/drawing/2014/main" id="{EADEC45D-C52D-394B-AA4A-7C742C0B81E6}"/>
              </a:ext>
            </a:extLst>
          </p:cNvPr>
          <p:cNvPicPr>
            <a:picLocks noChangeAspect="1"/>
          </p:cNvPicPr>
          <p:nvPr/>
        </p:nvPicPr>
        <p:blipFill>
          <a:blip r:embed="rId3"/>
          <a:stretch>
            <a:fillRect/>
          </a:stretch>
        </p:blipFill>
        <p:spPr>
          <a:xfrm>
            <a:off x="9445213" y="6450292"/>
            <a:ext cx="2691786" cy="337370"/>
          </a:xfrm>
          <a:prstGeom prst="rect">
            <a:avLst/>
          </a:prstGeom>
        </p:spPr>
      </p:pic>
      <p:pic>
        <p:nvPicPr>
          <p:cNvPr id="11" name="Grafik 10" descr="Ein Bild, das Text, ClipArt enthält.&#10;&#10;Automatisch generierte Beschreibung">
            <a:extLst>
              <a:ext uri="{FF2B5EF4-FFF2-40B4-BE49-F238E27FC236}">
                <a16:creationId xmlns:a16="http://schemas.microsoft.com/office/drawing/2014/main" id="{DEC8593D-27C2-3C48-97B1-D164E842481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79656" y="6009377"/>
            <a:ext cx="1316990" cy="609600"/>
          </a:xfrm>
          <a:prstGeom prst="rect">
            <a:avLst/>
          </a:prstGeom>
          <a:noFill/>
        </p:spPr>
      </p:pic>
    </p:spTree>
    <p:extLst>
      <p:ext uri="{BB962C8B-B14F-4D97-AF65-F5344CB8AC3E}">
        <p14:creationId xmlns:p14="http://schemas.microsoft.com/office/powerpoint/2010/main" val="316206878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494</Words>
  <Application>Microsoft Macintosh PowerPoint</Application>
  <PresentationFormat>Breitbild</PresentationFormat>
  <Paragraphs>58</Paragraphs>
  <Slides>12</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12</vt:i4>
      </vt:variant>
    </vt:vector>
  </HeadingPairs>
  <TitlesOfParts>
    <vt:vector size="16" baseType="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L-AOE</dc:creator>
  <cp:lastModifiedBy>Christina Penninger</cp:lastModifiedBy>
  <cp:revision>8</cp:revision>
  <dcterms:created xsi:type="dcterms:W3CDTF">2022-09-14T13:00:30Z</dcterms:created>
  <dcterms:modified xsi:type="dcterms:W3CDTF">2022-09-14T14:35:57Z</dcterms:modified>
</cp:coreProperties>
</file>